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  <p:sldMasterId id="2147483671" r:id="rId5"/>
    <p:sldMasterId id="2147483677" r:id="rId6"/>
    <p:sldMasterId id="2147483669" r:id="rId7"/>
    <p:sldMasterId id="2147483658" r:id="rId8"/>
    <p:sldMasterId id="2147483661" r:id="rId9"/>
    <p:sldMasterId id="2147483663" r:id="rId10"/>
    <p:sldMasterId id="2147483665" r:id="rId11"/>
    <p:sldMasterId id="2147483667" r:id="rId12"/>
  </p:sldMasterIdLst>
  <p:notesMasterIdLst>
    <p:notesMasterId r:id="rId68"/>
  </p:notesMasterIdLst>
  <p:sldIdLst>
    <p:sldId id="280" r:id="rId13"/>
    <p:sldId id="278" r:id="rId14"/>
    <p:sldId id="325" r:id="rId15"/>
    <p:sldId id="283" r:id="rId16"/>
    <p:sldId id="284" r:id="rId17"/>
    <p:sldId id="279" r:id="rId18"/>
    <p:sldId id="285" r:id="rId19"/>
    <p:sldId id="286" r:id="rId20"/>
    <p:sldId id="287" r:id="rId21"/>
    <p:sldId id="288" r:id="rId22"/>
    <p:sldId id="331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32" r:id="rId35"/>
    <p:sldId id="300" r:id="rId36"/>
    <p:sldId id="301" r:id="rId37"/>
    <p:sldId id="304" r:id="rId38"/>
    <p:sldId id="305" r:id="rId39"/>
    <p:sldId id="306" r:id="rId40"/>
    <p:sldId id="311" r:id="rId41"/>
    <p:sldId id="333" r:id="rId42"/>
    <p:sldId id="307" r:id="rId43"/>
    <p:sldId id="308" r:id="rId44"/>
    <p:sldId id="309" r:id="rId45"/>
    <p:sldId id="310" r:id="rId46"/>
    <p:sldId id="312" r:id="rId47"/>
    <p:sldId id="314" r:id="rId48"/>
    <p:sldId id="313" r:id="rId49"/>
    <p:sldId id="336" r:id="rId50"/>
    <p:sldId id="334" r:id="rId51"/>
    <p:sldId id="315" r:id="rId52"/>
    <p:sldId id="317" r:id="rId53"/>
    <p:sldId id="316" r:id="rId54"/>
    <p:sldId id="335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9" r:id="rId65"/>
    <p:sldId id="330" r:id="rId66"/>
    <p:sldId id="261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DA1"/>
    <a:srgbClr val="F8ECEB"/>
    <a:srgbClr val="CBD5D1"/>
    <a:srgbClr val="E8EEE9"/>
    <a:srgbClr val="ECF2EE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/>
    <p:restoredTop sz="82329" autoAdjust="0"/>
  </p:normalViewPr>
  <p:slideViewPr>
    <p:cSldViewPr snapToGrid="0" snapToObjects="1">
      <p:cViewPr varScale="1">
        <p:scale>
          <a:sx n="134" d="100"/>
          <a:sy n="134" d="100"/>
        </p:scale>
        <p:origin x="18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8B52-76E6-3341-85A6-A8906A7C235A}" type="datetimeFigureOut">
              <a:rPr lang="sv-SE" smtClean="0"/>
              <a:t>2021-05-07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2466-92FB-3840-95A4-F43746BE74B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316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2746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186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31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138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083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6643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1343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7121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sz="18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1946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723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519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657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375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964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141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893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23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466-92FB-3840-95A4-F43746BE74B2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926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98C77D47-78C0-4745-A00E-98639675F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391130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15">
            <a:extLst>
              <a:ext uri="{FF2B5EF4-FFF2-40B4-BE49-F238E27FC236}">
                <a16:creationId xmlns:a16="http://schemas.microsoft.com/office/drawing/2014/main" id="{FEE0C9BA-837B-9647-AA7C-17A8F86A17B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6442" y="1255923"/>
            <a:ext cx="6305558" cy="5255047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8" name="Platshållare för text 5">
            <a:extLst>
              <a:ext uri="{FF2B5EF4-FFF2-40B4-BE49-F238E27FC236}">
                <a16:creationId xmlns:a16="http://schemas.microsoft.com/office/drawing/2014/main" id="{F45371EA-4AB8-1C49-995D-79C5B15E6EF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0000" y="1255922"/>
            <a:ext cx="4770140" cy="52550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Click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here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to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change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format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of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background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text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2D0D206D-BE75-D142-A50C-CA61D39EA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534317"/>
            <a:ext cx="11472000" cy="43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1">
                <a:latin typeface="Avenir Next Heavy" panose="020B0503020202020204" pitchFamily="34" charset="0"/>
              </a:defRPr>
            </a:lvl1pPr>
          </a:lstStyle>
          <a:p>
            <a:pPr lvl="0"/>
            <a:r>
              <a:rPr lang="sv-SE" dirty="0"/>
              <a:t>ADD TITLE 32pt</a:t>
            </a:r>
          </a:p>
        </p:txBody>
      </p:sp>
    </p:spTree>
    <p:extLst>
      <p:ext uri="{BB962C8B-B14F-4D97-AF65-F5344CB8AC3E}">
        <p14:creationId xmlns:p14="http://schemas.microsoft.com/office/powerpoint/2010/main" val="24511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98C77D47-78C0-4745-A00E-98639675F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2566036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11B70E6-155D-C441-BDCC-C501A6B861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800" y="1469366"/>
            <a:ext cx="10515600" cy="4351338"/>
          </a:xfrm>
          <a:prstGeom prst="rect">
            <a:avLst/>
          </a:prstGeo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the format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background</a:t>
            </a:r>
            <a:r>
              <a:rPr lang="sv-SE" dirty="0"/>
              <a:t> text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two</a:t>
            </a:r>
            <a:endParaRPr lang="sv-SE" dirty="0"/>
          </a:p>
          <a:p>
            <a:pPr lvl="2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three</a:t>
            </a:r>
            <a:endParaRPr lang="sv-SE" dirty="0"/>
          </a:p>
          <a:p>
            <a:pPr lvl="3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four</a:t>
            </a:r>
            <a:endParaRPr lang="sv-SE" dirty="0"/>
          </a:p>
          <a:p>
            <a:pPr lvl="4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five</a:t>
            </a:r>
            <a:endParaRPr lang="sv-SE" dirty="0"/>
          </a:p>
        </p:txBody>
      </p:sp>
      <p:sp>
        <p:nvSpPr>
          <p:cNvPr id="4" name="Rubrik 6">
            <a:extLst>
              <a:ext uri="{FF2B5EF4-FFF2-40B4-BE49-F238E27FC236}">
                <a16:creationId xmlns:a16="http://schemas.microsoft.com/office/drawing/2014/main" id="{F2A09F78-480C-434F-B45E-9FA0CE1AF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190412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5">
            <a:extLst>
              <a:ext uri="{FF2B5EF4-FFF2-40B4-BE49-F238E27FC236}">
                <a16:creationId xmlns:a16="http://schemas.microsoft.com/office/drawing/2014/main" id="{1EB035BD-8DA0-AC41-9F9B-2296C7BB30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7556" y="1432800"/>
            <a:ext cx="8116887" cy="4694238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6" name="Rubrik 6">
            <a:extLst>
              <a:ext uri="{FF2B5EF4-FFF2-40B4-BE49-F238E27FC236}">
                <a16:creationId xmlns:a16="http://schemas.microsoft.com/office/drawing/2014/main" id="{070DEB3D-3F38-DF4C-9E23-5139165B5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3412811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6">
            <a:extLst>
              <a:ext uri="{FF2B5EF4-FFF2-40B4-BE49-F238E27FC236}">
                <a16:creationId xmlns:a16="http://schemas.microsoft.com/office/drawing/2014/main" id="{CA0468BD-FD14-104F-AA29-6EE53E5AF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174" y="1759150"/>
            <a:ext cx="8754278" cy="3359583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QUOTE 40pt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A59BFDE6-1683-2542-932E-4CE464CBAD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8861" y="1301950"/>
            <a:ext cx="516835" cy="457200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F73CAD3F-6F5F-D24C-8A90-CAED07A31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304" y="5158491"/>
            <a:ext cx="51683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9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15">
            <a:extLst>
              <a:ext uri="{FF2B5EF4-FFF2-40B4-BE49-F238E27FC236}">
                <a16:creationId xmlns:a16="http://schemas.microsoft.com/office/drawing/2014/main" id="{FC6EF70A-AE2B-2B47-AD1F-7D28F41267B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6442" y="1255923"/>
            <a:ext cx="6305558" cy="5255047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8" name="Platshållare för text 5">
            <a:extLst>
              <a:ext uri="{FF2B5EF4-FFF2-40B4-BE49-F238E27FC236}">
                <a16:creationId xmlns:a16="http://schemas.microsoft.com/office/drawing/2014/main" id="{EF382CFD-760E-AB4A-A58D-EEB91D3110C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0000" y="1255922"/>
            <a:ext cx="4770140" cy="52550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Click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here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to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change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format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of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background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text</a:t>
            </a:r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ED5A60CC-9DCF-B940-8E84-77858DAB96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534317"/>
            <a:ext cx="11472000" cy="43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1">
                <a:latin typeface="Avenir Next Heavy" panose="020B0503020202020204" pitchFamily="34" charset="0"/>
              </a:defRPr>
            </a:lvl1pPr>
          </a:lstStyle>
          <a:p>
            <a:pPr lvl="0"/>
            <a:r>
              <a:rPr lang="sv-SE" dirty="0"/>
              <a:t>ADD TITLE 32pt</a:t>
            </a:r>
          </a:p>
        </p:txBody>
      </p:sp>
    </p:spTree>
    <p:extLst>
      <p:ext uri="{BB962C8B-B14F-4D97-AF65-F5344CB8AC3E}">
        <p14:creationId xmlns:p14="http://schemas.microsoft.com/office/powerpoint/2010/main" val="288300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3059900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95823BD3-DEDB-8047-9675-7E4222791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3395587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3232912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F0C0A516-BDA7-1F4A-8BCD-DD8DA31FE9E7}"/>
              </a:ext>
            </a:extLst>
          </p:cNvPr>
          <p:cNvSpPr txBox="1">
            <a:spLocks/>
          </p:cNvSpPr>
          <p:nvPr userDrawn="1"/>
        </p:nvSpPr>
        <p:spPr>
          <a:xfrm>
            <a:off x="519260" y="51387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1" kern="1200">
                <a:solidFill>
                  <a:schemeClr val="bg1"/>
                </a:solidFill>
                <a:latin typeface="Avenir Next Heavy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sv-SE"/>
              <a:t>TITLE 80pt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695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11B70E6-155D-C441-BDCC-C501A6B861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32800"/>
            <a:ext cx="10515600" cy="5137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the format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background</a:t>
            </a:r>
            <a:r>
              <a:rPr lang="sv-SE" dirty="0"/>
              <a:t> text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two</a:t>
            </a:r>
            <a:endParaRPr lang="sv-SE" dirty="0"/>
          </a:p>
          <a:p>
            <a:pPr lvl="2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three</a:t>
            </a:r>
            <a:endParaRPr lang="sv-SE" dirty="0"/>
          </a:p>
          <a:p>
            <a:pPr lvl="3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four</a:t>
            </a:r>
            <a:endParaRPr lang="sv-SE" dirty="0"/>
          </a:p>
          <a:p>
            <a:pPr lvl="4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five</a:t>
            </a:r>
            <a:endParaRPr lang="sv-SE" dirty="0"/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57DCA0A2-CA9C-7945-94B8-74714143E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4290499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3197241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71DE14DA-16C5-FC4E-902D-1EF2BCEE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312122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2662644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C9880A2F-2311-F64C-B4EE-0AAA6AAED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3453314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230714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DB8D81E0-6E50-054E-AA0E-E96CEEB4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2226248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34C0ED5A-E4AD-7147-BB36-66AC8CED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41384631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46A03D48-4940-9A4F-8EB8-5EB56A9D5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217103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5">
            <a:extLst>
              <a:ext uri="{FF2B5EF4-FFF2-40B4-BE49-F238E27FC236}">
                <a16:creationId xmlns:a16="http://schemas.microsoft.com/office/drawing/2014/main" id="{7584FC7A-DA91-7D45-B3E3-02CEBC5B35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7557" y="1432800"/>
            <a:ext cx="8116887" cy="4694238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6" name="Rubrik 6">
            <a:extLst>
              <a:ext uri="{FF2B5EF4-FFF2-40B4-BE49-F238E27FC236}">
                <a16:creationId xmlns:a16="http://schemas.microsoft.com/office/drawing/2014/main" id="{AE1960F8-E8F2-4F4D-A352-0FEF62410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254667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6">
            <a:extLst>
              <a:ext uri="{FF2B5EF4-FFF2-40B4-BE49-F238E27FC236}">
                <a16:creationId xmlns:a16="http://schemas.microsoft.com/office/drawing/2014/main" id="{AE1960F8-E8F2-4F4D-A352-0FEF62410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174" y="1759150"/>
            <a:ext cx="8754278" cy="3359583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QUOTE 40pt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A5D9D9B1-870A-2C43-A1A1-A38FD038C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8861" y="1301950"/>
            <a:ext cx="516835" cy="457200"/>
          </a:xfrm>
          <a:prstGeom prst="rect">
            <a:avLst/>
          </a:prstGeom>
        </p:spPr>
      </p:pic>
      <p:pic>
        <p:nvPicPr>
          <p:cNvPr id="7" name="Bild 6">
            <a:extLst>
              <a:ext uri="{FF2B5EF4-FFF2-40B4-BE49-F238E27FC236}">
                <a16:creationId xmlns:a16="http://schemas.microsoft.com/office/drawing/2014/main" id="{59128E6F-A152-C746-B255-E708DE757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304" y="5158491"/>
            <a:ext cx="51683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9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15">
            <a:extLst>
              <a:ext uri="{FF2B5EF4-FFF2-40B4-BE49-F238E27FC236}">
                <a16:creationId xmlns:a16="http://schemas.microsoft.com/office/drawing/2014/main" id="{1A6ACD41-80B4-C648-9454-499374BC25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6442" y="1255923"/>
            <a:ext cx="6305558" cy="5255047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10" name="Platshållare för text 5">
            <a:extLst>
              <a:ext uri="{FF2B5EF4-FFF2-40B4-BE49-F238E27FC236}">
                <a16:creationId xmlns:a16="http://schemas.microsoft.com/office/drawing/2014/main" id="{091DF1F0-7DA8-5E4B-AE0F-9CE357620D0E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0000" y="1255922"/>
            <a:ext cx="4770140" cy="52550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Click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here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to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change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format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of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the </a:t>
            </a:r>
            <a:r>
              <a:rPr lang="sv-SE" altLang="sv-SE" sz="1800" dirty="0" err="1">
                <a:solidFill>
                  <a:srgbClr val="000000"/>
                </a:solidFill>
                <a:latin typeface="Avenir Next" panose="020B0503020202020204" pitchFamily="34" charset="0"/>
              </a:rPr>
              <a:t>background</a:t>
            </a:r>
            <a:r>
              <a:rPr lang="sv-SE" altLang="sv-SE" sz="1800" dirty="0">
                <a:solidFill>
                  <a:srgbClr val="000000"/>
                </a:solidFill>
                <a:latin typeface="Avenir Next" panose="020B0503020202020204" pitchFamily="34" charset="0"/>
              </a:rPr>
              <a:t>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18175FA-452B-B64F-BBE3-D10812BCA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534317"/>
            <a:ext cx="11472000" cy="43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1">
                <a:latin typeface="Avenir Next Heavy" panose="020B0503020202020204" pitchFamily="34" charset="0"/>
              </a:defRPr>
            </a:lvl1pPr>
          </a:lstStyle>
          <a:p>
            <a:pPr lvl="0"/>
            <a:r>
              <a:rPr lang="sv-SE" dirty="0"/>
              <a:t>ADD TITLE 32pt</a:t>
            </a:r>
          </a:p>
        </p:txBody>
      </p:sp>
    </p:spTree>
    <p:extLst>
      <p:ext uri="{BB962C8B-B14F-4D97-AF65-F5344CB8AC3E}">
        <p14:creationId xmlns:p14="http://schemas.microsoft.com/office/powerpoint/2010/main" val="177100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98C77D47-78C0-4745-A00E-98639675F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6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TITLE 60pt</a:t>
            </a:r>
          </a:p>
        </p:txBody>
      </p:sp>
    </p:spTree>
    <p:extLst>
      <p:ext uri="{BB962C8B-B14F-4D97-AF65-F5344CB8AC3E}">
        <p14:creationId xmlns:p14="http://schemas.microsoft.com/office/powerpoint/2010/main" val="324900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11B70E6-155D-C441-BDCC-C501A6B861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800" y="14328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the format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background</a:t>
            </a:r>
            <a:r>
              <a:rPr lang="sv-SE" dirty="0"/>
              <a:t> text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two</a:t>
            </a:r>
            <a:endParaRPr lang="sv-SE" dirty="0"/>
          </a:p>
          <a:p>
            <a:pPr lvl="2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three</a:t>
            </a:r>
            <a:endParaRPr lang="sv-SE" dirty="0"/>
          </a:p>
          <a:p>
            <a:pPr lvl="3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four</a:t>
            </a:r>
            <a:endParaRPr lang="sv-SE" dirty="0"/>
          </a:p>
          <a:p>
            <a:pPr lvl="4"/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five</a:t>
            </a:r>
            <a:endParaRPr lang="sv-SE" dirty="0"/>
          </a:p>
        </p:txBody>
      </p:sp>
      <p:sp>
        <p:nvSpPr>
          <p:cNvPr id="4" name="Rubrik 6">
            <a:extLst>
              <a:ext uri="{FF2B5EF4-FFF2-40B4-BE49-F238E27FC236}">
                <a16:creationId xmlns:a16="http://schemas.microsoft.com/office/drawing/2014/main" id="{811F95A7-FD06-C249-81B7-A69B3C52F4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27645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4923FE3D-CE8E-3548-B80B-17D658E99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37556" y="1432800"/>
            <a:ext cx="8116887" cy="4694238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an image</a:t>
            </a:r>
          </a:p>
        </p:txBody>
      </p:sp>
      <p:sp>
        <p:nvSpPr>
          <p:cNvPr id="5" name="Rubrik 6">
            <a:extLst>
              <a:ext uri="{FF2B5EF4-FFF2-40B4-BE49-F238E27FC236}">
                <a16:creationId xmlns:a16="http://schemas.microsoft.com/office/drawing/2014/main" id="{B55756D0-21BD-1547-8A16-86841B946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861" y="286968"/>
            <a:ext cx="8754278" cy="912440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ADD TITLE 40pt</a:t>
            </a:r>
          </a:p>
        </p:txBody>
      </p:sp>
    </p:spTree>
    <p:extLst>
      <p:ext uri="{BB962C8B-B14F-4D97-AF65-F5344CB8AC3E}">
        <p14:creationId xmlns:p14="http://schemas.microsoft.com/office/powerpoint/2010/main" val="325589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6">
            <a:extLst>
              <a:ext uri="{FF2B5EF4-FFF2-40B4-BE49-F238E27FC236}">
                <a16:creationId xmlns:a16="http://schemas.microsoft.com/office/drawing/2014/main" id="{5B287272-1D7B-074E-9408-5C1959DB55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174" y="1759150"/>
            <a:ext cx="8754278" cy="3359583"/>
          </a:xfrm>
        </p:spPr>
        <p:txBody>
          <a:bodyPr>
            <a:noAutofit/>
          </a:bodyPr>
          <a:lstStyle>
            <a:lvl1pPr algn="ctr">
              <a:defRPr sz="4000" b="1" i="1">
                <a:latin typeface="Avenir Next Heavy" panose="020B0503020202020204" pitchFamily="34" charset="0"/>
              </a:defRPr>
            </a:lvl1pPr>
          </a:lstStyle>
          <a:p>
            <a:r>
              <a:rPr lang="sv-SE" dirty="0"/>
              <a:t>QUOTE 40pt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C56CFC1D-87F9-9148-9DA8-2A9E571EB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8861" y="1301950"/>
            <a:ext cx="516835" cy="457200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927A146D-3386-B548-A5DF-128F22F8D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304" y="5158491"/>
            <a:ext cx="51683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5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1367039-F3C3-F542-A807-026D2BF2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13200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88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tx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1367039-F3C3-F542-A807-026D2BF2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79654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89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tx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1367039-F3C3-F542-A807-026D2BF2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</p:spTree>
    <p:extLst>
      <p:ext uri="{BB962C8B-B14F-4D97-AF65-F5344CB8AC3E}">
        <p14:creationId xmlns:p14="http://schemas.microsoft.com/office/powerpoint/2010/main" val="242979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9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tx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B593298C-E4E3-8A4C-BB7D-38B804D103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18408C8F-BD81-094E-9C73-DA3FD9CC66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245771DF-5886-CD46-9B90-9E445EE68D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8597986E-E786-EC4D-B423-6B2C4E46B4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20589D9E-2944-EB4D-B7A9-ECFE0508F7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5663419D-90A8-A145-8E27-10F0C25B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TITLE 80pt</a:t>
            </a:r>
          </a:p>
        </p:txBody>
      </p:sp>
      <p:pic>
        <p:nvPicPr>
          <p:cNvPr id="3" name="Bildobjekt 2" descr="En bild som visar ritning&#10;&#10;Automatiskt genererad beskrivning">
            <a:extLst>
              <a:ext uri="{FF2B5EF4-FFF2-40B4-BE49-F238E27FC236}">
                <a16:creationId xmlns:a16="http://schemas.microsoft.com/office/drawing/2014/main" id="{3FFA7B34-1EEE-D144-8174-3CBA8EDA27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2460" y="181186"/>
            <a:ext cx="1133270" cy="8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1" kern="1200">
          <a:solidFill>
            <a:schemeClr val="bg1"/>
          </a:solidFill>
          <a:latin typeface="Avenir Next Heavy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ancederlof/doggocre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vb06W_VKVE?start=115&amp;feature=oembed" TargetMode="Externa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8DBA1C6-695D-C448-AAB0-B762CA92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Web Performance</a:t>
            </a:r>
          </a:p>
        </p:txBody>
      </p:sp>
    </p:spTree>
    <p:extLst>
      <p:ext uri="{BB962C8B-B14F-4D97-AF65-F5344CB8AC3E}">
        <p14:creationId xmlns:p14="http://schemas.microsoft.com/office/powerpoint/2010/main" val="3144530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97" y="1343984"/>
            <a:ext cx="10938536" cy="5137293"/>
          </a:xfrm>
        </p:spPr>
        <p:txBody>
          <a:bodyPr numCol="1"/>
          <a:lstStyle/>
          <a:p>
            <a:pPr marL="0" indent="0">
              <a:buNone/>
            </a:pPr>
            <a:r>
              <a:rPr lang="sv-SE" sz="4000" b="1" dirty="0">
                <a:latin typeface="Awesome"/>
              </a:rPr>
              <a:t>Static Site Generation at Buildtime</a:t>
            </a:r>
          </a:p>
          <a:p>
            <a:pPr marL="0" indent="0">
              <a:buNone/>
            </a:pPr>
            <a:r>
              <a:rPr lang="sv-SE" sz="1800" b="1" dirty="0">
                <a:latin typeface="Awesome"/>
              </a:rPr>
              <a:t>Exempel: GatsbyJS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2.2 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SSG &amp; SSR</a:t>
            </a:r>
            <a:endParaRPr lang="sv-SE" i="0" dirty="0"/>
          </a:p>
        </p:txBody>
      </p:sp>
      <p:sp>
        <p:nvSpPr>
          <p:cNvPr id="4" name="Platshållare för innehåll 6">
            <a:extLst>
              <a:ext uri="{FF2B5EF4-FFF2-40B4-BE49-F238E27FC236}">
                <a16:creationId xmlns:a16="http://schemas.microsoft.com/office/drawing/2014/main" id="{76924B42-0B67-4DB5-998C-DA7A314413C4}"/>
              </a:ext>
            </a:extLst>
          </p:cNvPr>
          <p:cNvSpPr txBox="1">
            <a:spLocks/>
          </p:cNvSpPr>
          <p:nvPr/>
        </p:nvSpPr>
        <p:spPr>
          <a:xfrm>
            <a:off x="6637582" y="1443378"/>
            <a:ext cx="4734117" cy="5137293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v-SE" dirty="0">
              <a:latin typeface="Awesome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962661B-974E-4274-94F7-D95B249A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33" y="2660538"/>
            <a:ext cx="5913207" cy="29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093" y="2453298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36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sz="3600" i="0" dirty="0"/>
          </a:p>
        </p:txBody>
      </p:sp>
    </p:spTree>
    <p:extLst>
      <p:ext uri="{BB962C8B-B14F-4D97-AF65-F5344CB8AC3E}">
        <p14:creationId xmlns:p14="http://schemas.microsoft.com/office/powerpoint/2010/main" val="194784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v-SE" sz="1600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FID</a:t>
            </a:r>
            <a:r>
              <a:rPr lang="sv-SE" dirty="0">
                <a:latin typeface="Awesome"/>
              </a:rPr>
              <a:t> (Ny i Core Web Vitals)</a:t>
            </a: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First Input Delay</a:t>
            </a:r>
          </a:p>
          <a:p>
            <a:pPr marL="0" indent="0" algn="ctr">
              <a:buNone/>
            </a:pPr>
            <a:endParaRPr lang="sv-SE" u="sng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Mäter tiden mellan en användares interaktion på sidan och när browsern faktiskt reagerar på dem events som fyras av.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Ta bort eller skjut upp onödiga JS-inladdningar</a:t>
            </a:r>
          </a:p>
          <a:p>
            <a:pPr algn="ctr"/>
            <a:r>
              <a:rPr lang="sv-SE" sz="1800" dirty="0">
                <a:latin typeface="Awesome"/>
              </a:rPr>
              <a:t>Minifiera och komprimmera resurser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29501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23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FCP</a:t>
            </a: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First Contentful Paint</a:t>
            </a:r>
          </a:p>
          <a:p>
            <a:pPr marL="0" indent="0" algn="ctr">
              <a:buNone/>
            </a:pPr>
            <a:endParaRPr lang="sv-SE" u="sng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Mäter tiden det tar från dess att sidan börjar ladda till att det </a:t>
            </a: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renderats innehåll inom synlig viewport.</a:t>
            </a:r>
          </a:p>
          <a:p>
            <a:pPr marL="0" indent="0" algn="ctr">
              <a:buNone/>
            </a:pPr>
            <a:r>
              <a:rPr lang="sv-SE" sz="1400" dirty="0">
                <a:latin typeface="Awesome"/>
              </a:rPr>
              <a:t>(Innehåll innefattar i det här fallet text, bilder, bakgrundsbilder via CSS, SVG och canvas element)</a:t>
            </a:r>
          </a:p>
          <a:p>
            <a:pPr marL="0" indent="0" algn="ctr">
              <a:buNone/>
            </a:pPr>
            <a:endParaRPr lang="sv-SE" sz="1400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Eliminera resurser som blockerar initial rendering</a:t>
            </a:r>
          </a:p>
          <a:p>
            <a:pPr algn="ctr"/>
            <a:r>
              <a:rPr lang="sv-SE" sz="1800" dirty="0">
                <a:latin typeface="Awesome"/>
              </a:rPr>
              <a:t>Ta bort oanvänd CSS och JavaScript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90941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23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LCP (Inte ny men fokus i Core Web Vitals)</a:t>
            </a: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Largest Contentful Paint</a:t>
            </a:r>
          </a:p>
          <a:p>
            <a:pPr marL="0" indent="0" algn="ctr">
              <a:buNone/>
            </a:pPr>
            <a:endParaRPr lang="sv-SE" u="sng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Tiden det tar att rendera det största </a:t>
            </a:r>
            <a:r>
              <a:rPr lang="sv-SE" i="1" dirty="0">
                <a:latin typeface="Awesome"/>
              </a:rPr>
              <a:t>bild</a:t>
            </a:r>
            <a:r>
              <a:rPr lang="sv-SE" dirty="0">
                <a:latin typeface="Awesome"/>
              </a:rPr>
              <a:t> eller textblocket inom synlig viewport från att sidan påbörjade laddning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Eliminera resurser som blockerar initial rendering</a:t>
            </a:r>
          </a:p>
          <a:p>
            <a:pPr algn="ctr"/>
            <a:r>
              <a:rPr lang="sv-SE" sz="1800" dirty="0">
                <a:latin typeface="Awesome"/>
              </a:rPr>
              <a:t>Komprimera bilder och text</a:t>
            </a:r>
          </a:p>
          <a:p>
            <a:pPr algn="ctr"/>
            <a:r>
              <a:rPr lang="sv-SE" sz="1800" dirty="0">
                <a:latin typeface="Awesome"/>
              </a:rPr>
              <a:t>Använd en CDN för statiska resurser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50741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22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TTI</a:t>
            </a: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Time To Interactive</a:t>
            </a: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Mäter hur lång tid det tar för sidan som laddats att bli "helt" interaktiv</a:t>
            </a:r>
          </a:p>
          <a:p>
            <a:pPr algn="ctr"/>
            <a:r>
              <a:rPr lang="sv-SE" sz="1600" dirty="0">
                <a:latin typeface="Awesome"/>
              </a:rPr>
              <a:t> Sidan har laddat och renderad delar av element i viewport (FCP)</a:t>
            </a:r>
          </a:p>
          <a:p>
            <a:pPr algn="ctr"/>
            <a:r>
              <a:rPr lang="sv-SE" sz="1600" dirty="0">
                <a:latin typeface="Awesome"/>
              </a:rPr>
              <a:t> Event handlers har hunnit registreras för element</a:t>
            </a:r>
          </a:p>
          <a:p>
            <a:pPr algn="ctr"/>
            <a:r>
              <a:rPr lang="sv-SE" sz="1600" dirty="0">
                <a:latin typeface="Awesome"/>
              </a:rPr>
              <a:t> Sidan reagerad på användarinput</a:t>
            </a:r>
          </a:p>
          <a:p>
            <a:pPr marL="0" indent="0" algn="ctr">
              <a:buNone/>
            </a:pPr>
            <a:endParaRPr lang="sv-SE" sz="1600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Ta bort onödiga JavaScript resuers,</a:t>
            </a:r>
          </a:p>
          <a:p>
            <a:pPr algn="ctr"/>
            <a:r>
              <a:rPr lang="sv-SE" sz="1800" dirty="0">
                <a:latin typeface="Awesome"/>
              </a:rPr>
              <a:t>Codesplitting</a:t>
            </a:r>
          </a:p>
          <a:p>
            <a:pPr algn="ctr"/>
            <a:r>
              <a:rPr lang="sv-SE" sz="1800" dirty="0">
                <a:latin typeface="Awesome"/>
              </a:rPr>
              <a:t>Minifiering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1992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22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CLS</a:t>
            </a:r>
            <a:r>
              <a:rPr lang="en-US" b="1" dirty="0">
                <a:latin typeface="Awesome"/>
              </a:rPr>
              <a:t> (Ny </a:t>
            </a:r>
            <a:r>
              <a:rPr lang="en-US" b="1" dirty="0" err="1">
                <a:latin typeface="Awesome"/>
              </a:rPr>
              <a:t>i</a:t>
            </a:r>
            <a:r>
              <a:rPr lang="en-US" b="1" dirty="0">
                <a:latin typeface="Awesome"/>
              </a:rPr>
              <a:t> Core Web Vitals)</a:t>
            </a: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Cumulative layout Shift</a:t>
            </a:r>
          </a:p>
          <a:p>
            <a:pPr marL="0" indent="0" algn="ctr">
              <a:buNone/>
            </a:pPr>
            <a:endParaRPr lang="sv-SE" u="sng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Mäter hur synliga element flyttas, förstoras ellere förminskas under renderingen.</a:t>
            </a: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Exempel: bilder som laddas in långsamt trycker annat innehåll nedåt eller sidleds.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Ge bilder/iframes förväntade höjd och bredd värden</a:t>
            </a:r>
          </a:p>
          <a:p>
            <a:pPr algn="ctr"/>
            <a:r>
              <a:rPr lang="sv-SE" sz="1800" dirty="0">
                <a:latin typeface="Awesome"/>
              </a:rPr>
              <a:t>Passa sig för JavaScript tredjeparts JavaScript popuper (undersökningar, cookiemodaler, etc)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83442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22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SpeedIndex</a:t>
            </a:r>
            <a:endParaRPr lang="sv-SE" u="sng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Baseras på hur snabbt innehåll görs synligt på sidan vid laddning.</a:t>
            </a:r>
            <a:r>
              <a:rPr lang="sv-SE" sz="1600" dirty="0">
                <a:latin typeface="Awesome"/>
              </a:rPr>
              <a:t> </a:t>
            </a: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En gammal kvarleva från WebpageTest.org. </a:t>
            </a: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Index baseras på den testade sitens snabbhet i jämförelse med andra sidor på nätet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Lös andra metrics så följer SpeedIndex med på köpet! En siffra som tas fram beroende på hur snabbt innehåll görs synligt på sidan vid laddning.</a:t>
            </a:r>
          </a:p>
          <a:p>
            <a:pPr marL="0" indent="0" algn="ctr">
              <a:buNone/>
            </a:pPr>
            <a:endParaRPr lang="sv-SE" sz="1600" dirty="0">
              <a:latin typeface="Awesome"/>
            </a:endParaRP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En gammal kvarleva från WebpageTest.org. Index baseras på den testade sitens snabbhet i jämförelse med andra sidor på nätet.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42983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22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>
                <a:latin typeface="Awesome"/>
              </a:rPr>
              <a:t>TBT</a:t>
            </a: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Total Blocking Time</a:t>
            </a:r>
          </a:p>
          <a:p>
            <a:pPr marL="0" indent="0" algn="ctr">
              <a:buNone/>
            </a:pPr>
            <a:r>
              <a:rPr lang="sv-SE" sz="2600" dirty="0">
                <a:latin typeface="Awesome"/>
              </a:rPr>
              <a:t>Mäter tiden mellan FCP (First Contentful Paint)/TTI (Time to Interactive).</a:t>
            </a:r>
          </a:p>
          <a:p>
            <a:pPr marL="0" indent="0" algn="ctr">
              <a:buNone/>
            </a:pPr>
            <a:r>
              <a:rPr lang="sv-SE" sz="1600" dirty="0">
                <a:latin typeface="Awesome"/>
              </a:rPr>
              <a:t>Det vill säga tiden då användarinput inte ger något utfall på grund av blockerande exekvering av annan kod.</a:t>
            </a:r>
          </a:p>
          <a:p>
            <a:pPr marL="0" indent="0" algn="ctr">
              <a:buNone/>
            </a:pPr>
            <a:endParaRPr lang="sv-SE" sz="1600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Reducera render-blocking CSS och JavaScripT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95938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722"/>
            <a:ext cx="10515600" cy="5137293"/>
          </a:xfrm>
        </p:spPr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TtFB</a:t>
            </a: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u="sng" dirty="0">
                <a:latin typeface="Awesome"/>
              </a:rPr>
              <a:t>Time to first byte</a:t>
            </a:r>
          </a:p>
          <a:p>
            <a:pPr marL="0" indent="0" algn="ctr">
              <a:buNone/>
            </a:pPr>
            <a:r>
              <a:rPr lang="sv-SE" sz="2600" dirty="0">
                <a:latin typeface="Awesome"/>
              </a:rPr>
              <a:t>Tiden det tar innan besökaren får ett första svar från webbservern</a:t>
            </a:r>
          </a:p>
          <a:p>
            <a:pPr marL="0" indent="0" algn="ctr">
              <a:buNone/>
            </a:pPr>
            <a:endParaRPr lang="sv-SE" sz="1600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Effektiva åtgärder:</a:t>
            </a:r>
          </a:p>
          <a:p>
            <a:pPr algn="ctr"/>
            <a:r>
              <a:rPr lang="sv-SE" sz="1800" dirty="0">
                <a:latin typeface="Awesome"/>
              </a:rPr>
              <a:t>Använd en snabb host/molnet</a:t>
            </a:r>
          </a:p>
          <a:p>
            <a:pPr algn="ctr"/>
            <a:r>
              <a:rPr lang="sv-SE" sz="1800" dirty="0">
                <a:latin typeface="Awesome"/>
              </a:rPr>
              <a:t>Använd caching eller en caching service/cdn för statiska resurser</a:t>
            </a:r>
          </a:p>
          <a:p>
            <a:pPr algn="ctr"/>
            <a:r>
              <a:rPr lang="sv-SE" sz="1800" dirty="0">
                <a:latin typeface="Awesome"/>
              </a:rPr>
              <a:t>Komprimera svar från server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3.1 Metrics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90924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262768ED-069A-CF41-A840-861922DB7507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3200" dirty="0"/>
              <a:t>Kort om mig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sz="3200" dirty="0"/>
              <a:t>Kort om er</a:t>
            </a:r>
          </a:p>
          <a:p>
            <a:r>
              <a:rPr lang="sv-SE" sz="2400" dirty="0"/>
              <a:t>Favorit bland frontendteknologier</a:t>
            </a:r>
          </a:p>
          <a:p>
            <a:r>
              <a:rPr lang="sv-SE" sz="2400" dirty="0"/>
              <a:t>Nuvarande uppdrag och FE-stack</a:t>
            </a:r>
          </a:p>
          <a:p>
            <a:r>
              <a:rPr lang="sv-SE" sz="2400" dirty="0"/>
              <a:t>Nuvarande förhållande till performance på just ditt uppdrag</a:t>
            </a:r>
          </a:p>
          <a:p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B56EB7C4-4090-9F4E-BEE1-E3F2BA727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i="0" dirty="0"/>
              <a:t>Check In!</a:t>
            </a:r>
          </a:p>
        </p:txBody>
      </p:sp>
      <p:pic>
        <p:nvPicPr>
          <p:cNvPr id="3" name="Picture Placeholder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599D7E-D138-4465-8A48-DC362F2DEF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312" r="30312"/>
          <a:stretch>
            <a:fillRect/>
          </a:stretch>
        </p:blipFill>
        <p:spPr>
          <a:xfrm>
            <a:off x="6431538" y="1320747"/>
            <a:ext cx="4031812" cy="3360110"/>
          </a:xfrm>
        </p:spPr>
      </p:pic>
    </p:spTree>
    <p:extLst>
      <p:ext uri="{BB962C8B-B14F-4D97-AF65-F5344CB8AC3E}">
        <p14:creationId xmlns:p14="http://schemas.microsoft.com/office/powerpoint/2010/main" val="240170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618994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3.3 / 3.4 Dev-Tools (Lighthouse</a:t>
            </a: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2800" i="0" dirty="0" err="1">
                <a:latin typeface="Awesome"/>
                <a:cs typeface="Segoe UI" panose="020B0502040204020203" pitchFamily="34" charset="0"/>
              </a:rPr>
              <a:t>och</a:t>
            </a: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coverage </a:t>
            </a:r>
            <a:r>
              <a:rPr lang="en-US" altLang="en-SE" sz="2800" b="1" i="0" dirty="0" err="1">
                <a:latin typeface="Awesome"/>
                <a:cs typeface="Segoe UI" panose="020B0502040204020203" pitchFamily="34" charset="0"/>
              </a:rPr>
              <a:t>tabben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)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158729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533911"/>
            <a:ext cx="8754278" cy="5455716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4.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Installera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labbmiljö</a:t>
            </a:r>
            <a:br>
              <a:rPr lang="en-US" altLang="en-SE" sz="1800" b="1" i="0" dirty="0">
                <a:latin typeface="Awesome"/>
                <a:cs typeface="Segoe UI" panose="020B0502040204020203" pitchFamily="34" charset="0"/>
              </a:rPr>
            </a:br>
            <a:br>
              <a:rPr lang="en-US" altLang="en-SE" sz="1800" i="0" dirty="0">
                <a:latin typeface="Awesome"/>
                <a:cs typeface="Segoe UI" panose="020B0502040204020203" pitchFamily="34" charset="0"/>
              </a:rPr>
            </a:br>
            <a:br>
              <a:rPr lang="en-US" altLang="en-SE" sz="1800" b="1" i="0" dirty="0"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solidFill>
                  <a:srgbClr val="0070C0"/>
                </a:solidFill>
                <a:latin typeface="Awesome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https://github.com/johancederlof/doggocrew</a:t>
            </a:r>
            <a:br>
              <a:rPr lang="en-US" altLang="en-SE" sz="1800" b="1" i="0" dirty="0">
                <a:solidFill>
                  <a:srgbClr val="0070C0"/>
                </a:solidFill>
                <a:latin typeface="Awesome"/>
                <a:cs typeface="Segoe UI" panose="020B0502040204020203" pitchFamily="34" charset="0"/>
              </a:rPr>
            </a:br>
            <a:br>
              <a:rPr lang="en-US" altLang="en-SE" sz="1800" b="1" i="0" dirty="0">
                <a:solidFill>
                  <a:srgbClr val="0070C0"/>
                </a:solidFill>
                <a:latin typeface="Awesome"/>
                <a:cs typeface="Segoe UI" panose="020B0502040204020203" pitchFamily="34" charset="0"/>
              </a:rPr>
            </a:b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1.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Klona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ned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eller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spara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som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zip</a:t>
            </a:r>
            <a:br>
              <a:rPr lang="en-US" altLang="en-SE" sz="1800" i="0" dirty="0">
                <a:latin typeface="Awesome"/>
                <a:cs typeface="Segoe UI" panose="020B0502040204020203" pitchFamily="34" charset="0"/>
              </a:rPr>
            </a:b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2.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kör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npm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i</a:t>
            </a:r>
            <a:br>
              <a:rPr lang="en-US" altLang="en-SE" sz="1800" i="0" dirty="0">
                <a:latin typeface="Awesome"/>
                <a:cs typeface="Segoe UI" panose="020B0502040204020203" pitchFamily="34" charset="0"/>
              </a:rPr>
            </a:b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3.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kör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npm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start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och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i="0" dirty="0" err="1">
                <a:latin typeface="Awesome"/>
                <a:cs typeface="Segoe UI" panose="020B0502040204020203" pitchFamily="34" charset="0"/>
              </a:rPr>
              <a:t>besök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 http://localhost:3000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553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533911"/>
            <a:ext cx="8754278" cy="5455716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PAUS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514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741732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36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36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sz="3600" i="0" dirty="0"/>
          </a:p>
        </p:txBody>
      </p:sp>
    </p:spTree>
    <p:extLst>
      <p:ext uri="{BB962C8B-B14F-4D97-AF65-F5344CB8AC3E}">
        <p14:creationId xmlns:p14="http://schemas.microsoft.com/office/powerpoint/2010/main" val="6806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Bilder tar generellt upp den största delen av en sidladdning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Bilder väljs generellt inte ut av utvecklare eller med prestanda i åtanke under verkliga förhållanden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Många statiska bilder i projektet? – Få in ett kompressions bibliotek i byggprocessen 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70194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Rätt format för jobbet</a:t>
            </a:r>
          </a:p>
          <a:p>
            <a:pPr marL="0" indent="0" algn="ctr">
              <a:buNone/>
            </a:pPr>
            <a:endParaRPr lang="sv-SE" sz="1000" b="1" dirty="0">
              <a:latin typeface="Awesome"/>
            </a:endParaRPr>
          </a:p>
          <a:p>
            <a:r>
              <a:rPr lang="sv-SE" b="1" dirty="0">
                <a:latin typeface="Awesome"/>
              </a:rPr>
              <a:t>Logos, grafiska former, ikoner, ”teknat”-bildmaterial</a:t>
            </a:r>
          </a:p>
          <a:p>
            <a:pPr lvl="1">
              <a:buFontTx/>
              <a:buChar char="-"/>
            </a:pPr>
            <a:r>
              <a:rPr lang="sv-SE" dirty="0">
                <a:latin typeface="Awesome"/>
              </a:rPr>
              <a:t>Välj SVG. (Glöm inte att minifiera)</a:t>
            </a:r>
          </a:p>
          <a:p>
            <a:pPr lvl="1">
              <a:buFontTx/>
              <a:buChar char="-"/>
            </a:pPr>
            <a:endParaRPr lang="sv-SE" b="1" dirty="0">
              <a:latin typeface="Awesome"/>
            </a:endParaRPr>
          </a:p>
          <a:p>
            <a:r>
              <a:rPr lang="sv-SE" b="1" dirty="0">
                <a:latin typeface="Awesome"/>
              </a:rPr>
              <a:t>Produktbilder/vitala bilder för att kommunicera ett budskap</a:t>
            </a:r>
          </a:p>
          <a:p>
            <a:pPr lvl="1">
              <a:buFontTx/>
              <a:buChar char="-"/>
            </a:pPr>
            <a:r>
              <a:rPr lang="sv-SE" dirty="0">
                <a:latin typeface="Awesome"/>
              </a:rPr>
              <a:t>Välj en typ av Raster image, helst i följdordningen Webp, PNG, JPEG</a:t>
            </a:r>
          </a:p>
          <a:p>
            <a:pPr lvl="1">
              <a:buFontTx/>
              <a:buChar char="-"/>
            </a:pPr>
            <a:r>
              <a:rPr lang="sv-SE" dirty="0">
                <a:latin typeface="Awesome"/>
              </a:rPr>
              <a:t>Var försiktig med lossy komprimering, används lossless</a:t>
            </a:r>
          </a:p>
          <a:p>
            <a:pPr marL="457200" lvl="1" indent="0">
              <a:buNone/>
            </a:pPr>
            <a:endParaRPr lang="sv-SE" b="1" dirty="0">
              <a:latin typeface="Awesome"/>
            </a:endParaRPr>
          </a:p>
          <a:p>
            <a:r>
              <a:rPr lang="sv-SE" b="1" dirty="0">
                <a:latin typeface="Awesome"/>
              </a:rPr>
              <a:t>Ej vitala bilder/bilder i periferi</a:t>
            </a:r>
          </a:p>
          <a:p>
            <a:pPr lvl="1">
              <a:buFontTx/>
              <a:buChar char="-"/>
            </a:pPr>
            <a:r>
              <a:rPr lang="sv-SE" dirty="0">
                <a:latin typeface="Awesome"/>
              </a:rPr>
              <a:t>Komprimera hårdare och gärna i Webp med lossy komprimering</a:t>
            </a:r>
            <a:endParaRPr lang="sv-SE" b="1" dirty="0">
              <a:latin typeface="Awesome"/>
            </a:endParaRPr>
          </a:p>
          <a:p>
            <a:pPr marL="457200" lvl="1" indent="0">
              <a:buNone/>
            </a:pPr>
            <a:r>
              <a:rPr lang="sv-SE" sz="1600" dirty="0">
                <a:latin typeface="Awesome"/>
              </a:rPr>
              <a:t>Lossy compression tar effektivt bort pixel data, Lossless compression komprimerar istället pixeldata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172347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&lt;picture&gt; taggen – En switch för bilder</a:t>
            </a:r>
          </a:p>
          <a:p>
            <a:pPr marL="0" indent="0" algn="ctr">
              <a:buNone/>
            </a:pPr>
            <a:endParaRPr lang="sv-SE" sz="1800" b="1" dirty="0">
              <a:latin typeface="Awesome"/>
            </a:endParaRPr>
          </a:p>
          <a:p>
            <a:pPr marL="0" indent="0" algn="ctr">
              <a:buNone/>
            </a:pPr>
            <a:r>
              <a:rPr lang="sv-SE" sz="1800" b="1" i="1" dirty="0">
                <a:latin typeface="Awesome"/>
              </a:rPr>
              <a:t>Primär bildkälla om den stöds</a:t>
            </a:r>
          </a:p>
          <a:p>
            <a:pPr marL="0" indent="0">
              <a:buNone/>
            </a:pPr>
            <a:r>
              <a:rPr lang="en-US" dirty="0">
                <a:latin typeface="Awesome"/>
              </a:rPr>
              <a:t>&lt;picture&gt; </a:t>
            </a:r>
          </a:p>
          <a:p>
            <a:pPr marL="0" indent="0">
              <a:buNone/>
            </a:pPr>
            <a:r>
              <a:rPr lang="en-US" dirty="0">
                <a:latin typeface="Awesome"/>
              </a:rPr>
              <a:t>	&lt;source </a:t>
            </a:r>
            <a:r>
              <a:rPr lang="en-US" sz="1600" dirty="0">
                <a:latin typeface="Awesome"/>
              </a:rPr>
              <a:t>type="image/</a:t>
            </a:r>
            <a:r>
              <a:rPr lang="en-US" sz="1600" dirty="0" err="1">
                <a:latin typeface="Awesome"/>
              </a:rPr>
              <a:t>webp</a:t>
            </a:r>
            <a:r>
              <a:rPr lang="en-US" sz="1600" dirty="0">
                <a:latin typeface="Awesome"/>
              </a:rPr>
              <a:t>" </a:t>
            </a:r>
            <a:r>
              <a:rPr lang="en-US" sz="1600" dirty="0" err="1">
                <a:latin typeface="Awesome"/>
              </a:rPr>
              <a:t>srcset</a:t>
            </a:r>
            <a:r>
              <a:rPr lang="en-US" sz="1600" dirty="0">
                <a:latin typeface="Awesome"/>
              </a:rPr>
              <a:t>=" </a:t>
            </a:r>
            <a:r>
              <a:rPr lang="en-US" sz="1600" dirty="0" err="1">
                <a:latin typeface="Awesome"/>
              </a:rPr>
              <a:t>minbild.webp</a:t>
            </a:r>
            <a:r>
              <a:rPr lang="en-US" sz="1600" dirty="0">
                <a:latin typeface="Awesome"/>
              </a:rPr>
              <a:t>”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media="(max-width: 400px”) </a:t>
            </a:r>
            <a:r>
              <a:rPr lang="en-US" dirty="0">
                <a:latin typeface="Awesom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wesome"/>
              </a:rPr>
              <a:t>	&lt;source </a:t>
            </a:r>
            <a:r>
              <a:rPr lang="en-US" sz="1600" dirty="0">
                <a:latin typeface="Awesome"/>
              </a:rPr>
              <a:t>type="image/jpeg" </a:t>
            </a:r>
            <a:r>
              <a:rPr lang="en-US" sz="1600" dirty="0" err="1">
                <a:latin typeface="Awesome"/>
              </a:rPr>
              <a:t>srcset</a:t>
            </a:r>
            <a:r>
              <a:rPr lang="en-US" sz="1600" dirty="0">
                <a:latin typeface="Awesome"/>
              </a:rPr>
              <a:t>=" minbild.jpeg”</a:t>
            </a:r>
            <a:r>
              <a:rPr lang="en-US" sz="2800" dirty="0">
                <a:latin typeface="Awesome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media="(max-width: 400px”)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 </a:t>
            </a:r>
            <a:r>
              <a:rPr lang="en-US" dirty="0">
                <a:latin typeface="Awesome"/>
              </a:rPr>
              <a:t>&gt; </a:t>
            </a:r>
          </a:p>
          <a:p>
            <a:pPr marL="457200" lvl="1" indent="0">
              <a:buNone/>
            </a:pPr>
            <a:r>
              <a:rPr lang="en-US" dirty="0">
                <a:latin typeface="Awesome"/>
              </a:rPr>
              <a:t>	</a:t>
            </a:r>
            <a:r>
              <a:rPr lang="en-US" sz="2800" dirty="0">
                <a:latin typeface="Awesome"/>
              </a:rPr>
              <a:t>&lt;</a:t>
            </a:r>
            <a:r>
              <a:rPr lang="en-US" sz="2800" dirty="0" err="1">
                <a:latin typeface="Awesome"/>
              </a:rPr>
              <a:t>img</a:t>
            </a:r>
            <a:r>
              <a:rPr lang="en-US" sz="28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src</a:t>
            </a:r>
            <a:r>
              <a:rPr lang="en-US" sz="1600" dirty="0">
                <a:latin typeface="Awesome"/>
              </a:rPr>
              <a:t>=“minbild.jpg" alt=“</a:t>
            </a:r>
            <a:r>
              <a:rPr lang="en-US" sz="1600" dirty="0" err="1">
                <a:latin typeface="Awesome"/>
              </a:rPr>
              <a:t>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bild</a:t>
            </a:r>
            <a:r>
              <a:rPr lang="en-US" sz="1600" dirty="0">
                <a:latin typeface="Awesome"/>
              </a:rPr>
              <a:t>" </a:t>
            </a:r>
            <a:r>
              <a:rPr lang="en-US" sz="2800" dirty="0">
                <a:latin typeface="Awesome"/>
              </a:rPr>
              <a:t>&gt;</a:t>
            </a:r>
            <a:r>
              <a:rPr lang="en-US" b="1" dirty="0">
                <a:latin typeface="Awesome"/>
              </a:rPr>
              <a:t>			</a:t>
            </a:r>
            <a:endParaRPr lang="sv-SE" b="1" dirty="0">
              <a:latin typeface="Awesome"/>
            </a:endParaRPr>
          </a:p>
          <a:p>
            <a:endParaRPr lang="sv-SE" b="1" dirty="0">
              <a:latin typeface="Awesome"/>
            </a:endParaRPr>
          </a:p>
          <a:p>
            <a:pPr marL="0" indent="0">
              <a:buNone/>
            </a:pPr>
            <a:r>
              <a:rPr lang="sv-SE" sz="1600" b="1" i="1" dirty="0">
                <a:latin typeface="Awesome"/>
              </a:rPr>
              <a:t>	width, height, alt texter &amp; Fallback för äldre browser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58CD-5406-4166-8C23-7F7347756030}"/>
              </a:ext>
            </a:extLst>
          </p:cNvPr>
          <p:cNvCxnSpPr>
            <a:cxnSpLocks/>
          </p:cNvCxnSpPr>
          <p:nvPr/>
        </p:nvCxnSpPr>
        <p:spPr>
          <a:xfrm flipH="1">
            <a:off x="4559726" y="2638872"/>
            <a:ext cx="1399216" cy="71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FA200E-9109-43A8-A934-FB608DDAA91F}"/>
              </a:ext>
            </a:extLst>
          </p:cNvPr>
          <p:cNvCxnSpPr>
            <a:cxnSpLocks/>
          </p:cNvCxnSpPr>
          <p:nvPr/>
        </p:nvCxnSpPr>
        <p:spPr>
          <a:xfrm flipV="1">
            <a:off x="3497019" y="4648881"/>
            <a:ext cx="0" cy="49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7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&lt;video&gt; taggen – Aldrig mer GIF, även i IE11!</a:t>
            </a:r>
          </a:p>
          <a:p>
            <a:pPr marL="0" indent="0" algn="ctr">
              <a:buNone/>
            </a:pPr>
            <a:endParaRPr lang="sv-SE" sz="1800" b="1" dirty="0">
              <a:latin typeface="Awesome"/>
            </a:endParaRPr>
          </a:p>
          <a:p>
            <a:pPr marL="0" indent="0" algn="ctr">
              <a:buNone/>
            </a:pPr>
            <a:r>
              <a:rPr lang="sv-SE" sz="1800" dirty="0">
                <a:latin typeface="Awesome"/>
              </a:rPr>
              <a:t>Reflektera en GIF’s beteende		 	Ladda videon on demand om autoplay saknas</a:t>
            </a:r>
          </a:p>
          <a:p>
            <a:pPr marL="0" indent="0" algn="ctr">
              <a:buNone/>
            </a:pPr>
            <a:endParaRPr lang="sv-SE" sz="1800" b="1" dirty="0">
              <a:latin typeface="Awesome"/>
            </a:endParaRPr>
          </a:p>
          <a:p>
            <a:pPr marL="457200" lvl="1" indent="0">
              <a:buNone/>
            </a:pPr>
            <a:r>
              <a:rPr lang="en-US" dirty="0">
                <a:latin typeface="Awesome"/>
              </a:rPr>
              <a:t>&lt;video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autoplay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 loop muted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playsinline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 </a:t>
            </a:r>
            <a:r>
              <a:rPr lang="en-US" dirty="0">
                <a:solidFill>
                  <a:srgbClr val="C00000"/>
                </a:solidFill>
                <a:latin typeface="Awesome"/>
              </a:rPr>
              <a:t>preload=“none”</a:t>
            </a:r>
            <a:r>
              <a:rPr lang="en-US" dirty="0">
                <a:latin typeface="Awesome"/>
              </a:rPr>
              <a:t>&gt; </a:t>
            </a:r>
          </a:p>
          <a:p>
            <a:pPr marL="457200" lvl="1" indent="0">
              <a:buNone/>
            </a:pPr>
            <a:r>
              <a:rPr lang="en-US" dirty="0">
                <a:latin typeface="Awesome"/>
              </a:rPr>
              <a:t>	&lt;source </a:t>
            </a:r>
            <a:r>
              <a:rPr lang="en-US" dirty="0" err="1">
                <a:latin typeface="Awesome"/>
              </a:rPr>
              <a:t>src</a:t>
            </a:r>
            <a:r>
              <a:rPr lang="en-US" dirty="0">
                <a:latin typeface="Awesome"/>
              </a:rPr>
              <a:t>=“video.mp4" type="video/mp4"&gt;</a:t>
            </a:r>
            <a:endParaRPr lang="sv-SE" b="1" dirty="0">
              <a:latin typeface="Awesome"/>
            </a:endParaRPr>
          </a:p>
          <a:p>
            <a:pPr marL="457200" lvl="1" indent="0">
              <a:buNone/>
            </a:pPr>
            <a:r>
              <a:rPr lang="sv-SE" dirty="0">
                <a:latin typeface="Awesome"/>
              </a:rPr>
              <a:t>&lt;/video&gt;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FA200E-9109-43A8-A934-FB608DDAA91F}"/>
              </a:ext>
            </a:extLst>
          </p:cNvPr>
          <p:cNvCxnSpPr>
            <a:cxnSpLocks/>
          </p:cNvCxnSpPr>
          <p:nvPr/>
        </p:nvCxnSpPr>
        <p:spPr>
          <a:xfrm>
            <a:off x="3031635" y="2651146"/>
            <a:ext cx="325256" cy="44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3A5D1-58BF-401A-8978-4EDF04BB448C}"/>
              </a:ext>
            </a:extLst>
          </p:cNvPr>
          <p:cNvCxnSpPr>
            <a:cxnSpLocks/>
          </p:cNvCxnSpPr>
          <p:nvPr/>
        </p:nvCxnSpPr>
        <p:spPr>
          <a:xfrm flipH="1">
            <a:off x="6884593" y="2651146"/>
            <a:ext cx="1682537" cy="441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95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wesome"/>
              </a:rPr>
              <a:t>Lazy Loading</a:t>
            </a: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Tidigare gjort med hjälp av externa JS bibliotek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dirty="0">
                <a:latin typeface="Awesome"/>
              </a:rPr>
              <a:t>Nu native i Chromium och Firefox (FF enbart bilder)</a:t>
            </a:r>
          </a:p>
          <a:p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Demo av native lazyloading</a:t>
            </a:r>
            <a:endParaRPr lang="en-US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00078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>
                <a:latin typeface="Awesome"/>
              </a:rPr>
              <a:t>Ge </a:t>
            </a:r>
            <a:r>
              <a:rPr lang="en-US" b="1" dirty="0" err="1">
                <a:latin typeface="Awesome"/>
              </a:rPr>
              <a:t>alltid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bilderna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dom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mått</a:t>
            </a:r>
            <a:r>
              <a:rPr lang="en-US" b="1" dirty="0">
                <a:latin typeface="Awesome"/>
              </a:rPr>
              <a:t> de </a:t>
            </a:r>
            <a:r>
              <a:rPr lang="en-US" b="1" dirty="0" err="1">
                <a:latin typeface="Awesome"/>
              </a:rPr>
              <a:t>behöver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i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förväg</a:t>
            </a: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Specificera</a:t>
            </a:r>
            <a:r>
              <a:rPr lang="en-US" dirty="0">
                <a:latin typeface="Awesome"/>
              </a:rPr>
              <a:t> width </a:t>
            </a:r>
            <a:r>
              <a:rPr lang="en-US" dirty="0" err="1">
                <a:latin typeface="Awesome"/>
              </a:rPr>
              <a:t>och</a:t>
            </a:r>
            <a:r>
              <a:rPr lang="en-US" dirty="0">
                <a:latin typeface="Awesome"/>
              </a:rPr>
              <a:t> height </a:t>
            </a:r>
            <a:r>
              <a:rPr lang="en-US" dirty="0" err="1">
                <a:latin typeface="Awesome"/>
              </a:rPr>
              <a:t>för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att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reducera</a:t>
            </a:r>
            <a:r>
              <a:rPr lang="en-US" dirty="0">
                <a:latin typeface="Awesome"/>
              </a:rPr>
              <a:t> CLS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Gäller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även</a:t>
            </a:r>
            <a:r>
              <a:rPr lang="en-US" dirty="0">
                <a:latin typeface="Awesome"/>
              </a:rPr>
              <a:t> iframes!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1.1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Bilder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19891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sz="2400" dirty="0">
              <a:latin typeface="Awesome"/>
            </a:endParaRPr>
          </a:p>
          <a:p>
            <a:r>
              <a:rPr lang="sv-SE" sz="2400" dirty="0">
                <a:latin typeface="Awesome"/>
              </a:rPr>
              <a:t>Bekanta sig med web performance som ämne</a:t>
            </a:r>
          </a:p>
          <a:p>
            <a:endParaRPr lang="sv-SE" sz="2400" dirty="0">
              <a:latin typeface="Awesome"/>
            </a:endParaRPr>
          </a:p>
          <a:p>
            <a:r>
              <a:rPr lang="sv-SE" sz="2400" dirty="0">
                <a:latin typeface="Awesome"/>
              </a:rPr>
              <a:t>Se över dem metrics som google använder för att utvärdera våra siter</a:t>
            </a:r>
          </a:p>
          <a:p>
            <a:endParaRPr lang="sv-SE" sz="2400" dirty="0">
              <a:latin typeface="Awesome"/>
            </a:endParaRPr>
          </a:p>
          <a:p>
            <a:r>
              <a:rPr lang="sv-SE" sz="2400" dirty="0">
                <a:latin typeface="Awesome"/>
              </a:rPr>
              <a:t>Exempel på insatser som kan förbättra performance scoringen</a:t>
            </a:r>
          </a:p>
          <a:p>
            <a:endParaRPr lang="sv-SE" sz="2400" dirty="0">
              <a:latin typeface="Awesome"/>
            </a:endParaRPr>
          </a:p>
          <a:p>
            <a:r>
              <a:rPr lang="sv-SE" sz="2400" dirty="0">
                <a:latin typeface="Awesome"/>
              </a:rPr>
              <a:t>Labbar i en demomiljö för att tydliggöra olika insatsers effekt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Mål</a:t>
            </a:r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med </a:t>
            </a:r>
            <a:r>
              <a:rPr kumimoji="0" lang="en-US" altLang="en-SE" sz="40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dagen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8922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093" y="2465571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3200" b="1" i="0" dirty="0">
                <a:latin typeface="Awesome"/>
                <a:cs typeface="Segoe UI" panose="020B0502040204020203" pitchFamily="34" charset="0"/>
              </a:rPr>
              <a:t>1.2 Assets - </a:t>
            </a:r>
            <a:r>
              <a:rPr lang="en-US" altLang="en-SE" sz="3200" b="1" i="0" dirty="0" err="1">
                <a:latin typeface="Awesome"/>
                <a:cs typeface="Segoe UI" panose="020B0502040204020203" pitchFamily="34" charset="0"/>
              </a:rPr>
              <a:t>Fonter</a:t>
            </a:r>
            <a:endParaRPr lang="sv-SE" sz="3200" i="0" dirty="0"/>
          </a:p>
        </p:txBody>
      </p:sp>
    </p:spTree>
    <p:extLst>
      <p:ext uri="{BB962C8B-B14F-4D97-AF65-F5344CB8AC3E}">
        <p14:creationId xmlns:p14="http://schemas.microsoft.com/office/powerpoint/2010/main" val="426898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Fenomenet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Osynlig</a:t>
            </a:r>
            <a:r>
              <a:rPr lang="en-US" b="1" dirty="0">
                <a:latin typeface="Awesome"/>
              </a:rPr>
              <a:t> text</a:t>
            </a: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>
                <a:latin typeface="Awesome"/>
              </a:rPr>
              <a:t>Skapa </a:t>
            </a:r>
            <a:r>
              <a:rPr lang="en-US" b="1" dirty="0" err="1">
                <a:latin typeface="Awesome"/>
              </a:rPr>
              <a:t>en</a:t>
            </a:r>
            <a:r>
              <a:rPr lang="en-US" b="1" dirty="0">
                <a:latin typeface="Awesome"/>
              </a:rPr>
              <a:t> fallback (god support):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SFMono-Regular"/>
              </a:rPr>
              <a:t>@font-face { font-family: Roboto;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FMono-Regular"/>
              </a:rPr>
              <a:t>font-display: swap; </a:t>
            </a:r>
            <a:r>
              <a:rPr lang="en-US" b="0" i="0" dirty="0">
                <a:solidFill>
                  <a:srgbClr val="202124"/>
                </a:solidFill>
                <a:effectLst/>
                <a:latin typeface="SFMono-Regular"/>
              </a:rPr>
              <a:t>}</a:t>
            </a: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Signalera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att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resursen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bör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prioriteras</a:t>
            </a:r>
            <a:r>
              <a:rPr lang="en-US" b="1" dirty="0">
                <a:latin typeface="Awesome"/>
              </a:rPr>
              <a:t> under Critical render path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SFMono-Regular"/>
              </a:rPr>
              <a:t>&lt;link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SFMono-Regular"/>
              </a:rPr>
              <a:t>rel</a:t>
            </a:r>
            <a:r>
              <a:rPr lang="en-US" b="0" i="0" dirty="0">
                <a:solidFill>
                  <a:srgbClr val="202124"/>
                </a:solidFill>
                <a:effectLst/>
                <a:latin typeface="SFMono-Regular"/>
              </a:rPr>
              <a:t>="preload"&gt;</a:t>
            </a:r>
            <a:endParaRPr lang="en-US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1.2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Fonter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438042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wesome"/>
              </a:rPr>
              <a:t>Se till </a:t>
            </a:r>
            <a:r>
              <a:rPr lang="en-US" b="1" dirty="0" err="1">
                <a:latin typeface="Awesome"/>
              </a:rPr>
              <a:t>att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fonten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kan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servas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i</a:t>
            </a:r>
            <a:r>
              <a:rPr lang="en-US" b="1" dirty="0">
                <a:latin typeface="Awesome"/>
              </a:rPr>
              <a:t> de </a:t>
            </a:r>
            <a:r>
              <a:rPr lang="en-US" b="1" dirty="0" err="1">
                <a:latin typeface="Awesome"/>
              </a:rPr>
              <a:t>vanligaste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formaten</a:t>
            </a: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sz="1600" b="1" dirty="0">
                <a:latin typeface="Awesome"/>
              </a:rPr>
              <a:t>						</a:t>
            </a:r>
          </a:p>
          <a:p>
            <a:pPr marL="0" indent="0" algn="ctr">
              <a:buNone/>
            </a:pPr>
            <a:r>
              <a:rPr lang="en-US" sz="1600" b="1" dirty="0">
                <a:latin typeface="Awesome"/>
              </a:rPr>
              <a:t>					</a:t>
            </a:r>
            <a:r>
              <a:rPr lang="en-US" sz="1600" b="1" dirty="0" err="1">
                <a:latin typeface="Awesome"/>
              </a:rPr>
              <a:t>Prioriterad</a:t>
            </a:r>
            <a:r>
              <a:rPr lang="en-US" sz="1600" b="1" dirty="0">
                <a:latin typeface="Awesome"/>
              </a:rPr>
              <a:t> </a:t>
            </a:r>
            <a:r>
              <a:rPr lang="en-US" sz="1600" b="1" dirty="0" err="1">
                <a:latin typeface="Awesome"/>
              </a:rPr>
              <a:t>resurs</a:t>
            </a:r>
            <a:r>
              <a:rPr lang="en-US" sz="1600" b="1" dirty="0">
                <a:latin typeface="Awesome"/>
              </a:rPr>
              <a:t> (vid </a:t>
            </a:r>
            <a:r>
              <a:rPr lang="en-US" sz="1600" b="1" dirty="0" err="1">
                <a:latin typeface="Awesome"/>
              </a:rPr>
              <a:t>stöd</a:t>
            </a:r>
            <a:r>
              <a:rPr lang="en-US" sz="1600" b="1" dirty="0">
                <a:latin typeface="Awesome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latin typeface="Awesome"/>
              </a:rPr>
              <a:t>@font-face {    </a:t>
            </a:r>
          </a:p>
          <a:p>
            <a:pPr marL="914400" lvl="2" indent="0">
              <a:buNone/>
            </a:pPr>
            <a:r>
              <a:rPr lang="en-US" b="1" dirty="0">
                <a:latin typeface="Awesome"/>
              </a:rPr>
              <a:t>font-family: </a:t>
            </a:r>
            <a:r>
              <a:rPr lang="en-US" b="1" dirty="0" err="1">
                <a:latin typeface="Awesome"/>
              </a:rPr>
              <a:t>FontAwesome</a:t>
            </a:r>
            <a:r>
              <a:rPr lang="en-US" b="1" dirty="0">
                <a:latin typeface="Awesome"/>
              </a:rPr>
              <a:t>; </a:t>
            </a:r>
          </a:p>
          <a:p>
            <a:pPr marL="914400" lvl="2" indent="0">
              <a:buNone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src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: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url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(‘../fonts/fontawesome-webfont.woff2’) format(‘woff2’),</a:t>
            </a:r>
          </a:p>
          <a:p>
            <a:pPr marL="914400" lvl="2" indent="0">
              <a:buNone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url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(‘../fonts/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fontawesome-webfont.woff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’) format(‘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woff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’)</a:t>
            </a:r>
          </a:p>
          <a:p>
            <a:pPr marL="914400" lvl="2" indent="0">
              <a:buNone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url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(‘../fonts/fontawesome-webfont.ttf’) format(‘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wesome"/>
              </a:rPr>
              <a:t>truetype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’)</a:t>
            </a:r>
          </a:p>
          <a:p>
            <a:pPr marL="457200" lvl="1" indent="0">
              <a:buNone/>
            </a:pPr>
            <a:r>
              <a:rPr lang="en-US" b="1" dirty="0">
                <a:latin typeface="Awesome"/>
              </a:rPr>
              <a:t>}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1.2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Fonter</a:t>
            </a:r>
            <a:endParaRPr lang="sv-SE" i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A183B4-E63A-4454-AC7E-FC4932A44CD3}"/>
              </a:ext>
            </a:extLst>
          </p:cNvPr>
          <p:cNvCxnSpPr>
            <a:cxnSpLocks/>
          </p:cNvCxnSpPr>
          <p:nvPr/>
        </p:nvCxnSpPr>
        <p:spPr>
          <a:xfrm flipH="1">
            <a:off x="8094589" y="2589778"/>
            <a:ext cx="362077" cy="58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14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Värt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att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tänka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på</a:t>
            </a: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algn="ctr"/>
            <a:r>
              <a:rPr lang="en-US" dirty="0" err="1">
                <a:latin typeface="Awesome"/>
              </a:rPr>
              <a:t>Införskaffa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fonten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utan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onödiga</a:t>
            </a:r>
            <a:r>
              <a:rPr lang="en-US" dirty="0">
                <a:latin typeface="Awesome"/>
              </a:rPr>
              <a:t> extra </a:t>
            </a:r>
            <a:r>
              <a:rPr lang="en-US" dirty="0" err="1">
                <a:latin typeface="Awesome"/>
              </a:rPr>
              <a:t>tecken</a:t>
            </a:r>
            <a:endParaRPr lang="en-US" dirty="0">
              <a:latin typeface="Awesome"/>
            </a:endParaRPr>
          </a:p>
          <a:p>
            <a:pPr algn="ctr"/>
            <a:endParaRPr lang="en-US" dirty="0">
              <a:latin typeface="Awesome"/>
            </a:endParaRPr>
          </a:p>
          <a:p>
            <a:pPr algn="ctr"/>
            <a:r>
              <a:rPr lang="en-US" dirty="0" err="1">
                <a:latin typeface="Awesome"/>
              </a:rPr>
              <a:t>Serva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alltid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fonter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komprimmerade</a:t>
            </a:r>
            <a:endParaRPr lang="en-US" dirty="0">
              <a:latin typeface="Awesome"/>
            </a:endParaRPr>
          </a:p>
          <a:p>
            <a:pPr algn="ctr"/>
            <a:endParaRPr lang="en-US" dirty="0">
              <a:latin typeface="Awesome"/>
            </a:endParaRPr>
          </a:p>
          <a:p>
            <a:pPr algn="ctr"/>
            <a:r>
              <a:rPr lang="en-US" dirty="0" err="1">
                <a:latin typeface="Awesome"/>
              </a:rPr>
              <a:t>Försök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att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inte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använda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fler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fonter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än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absolut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nödvändigt</a:t>
            </a:r>
            <a:r>
              <a:rPr lang="en-US" dirty="0">
                <a:latin typeface="Awesome"/>
              </a:rPr>
              <a:t>!</a:t>
            </a: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1.2 Assets -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Fonter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412531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>
                <a:latin typeface="Awesome"/>
              </a:rPr>
              <a:t>20 </a:t>
            </a:r>
            <a:r>
              <a:rPr lang="en-US" b="1" dirty="0" err="1">
                <a:latin typeface="Awesome"/>
              </a:rPr>
              <a:t>minuter</a:t>
            </a:r>
            <a:endParaRPr lang="en-US" b="1" dirty="0">
              <a:latin typeface="Awesome"/>
            </a:endParaRPr>
          </a:p>
          <a:p>
            <a:pPr algn="ctr"/>
            <a:r>
              <a:rPr lang="en-US" sz="1600" dirty="0" err="1">
                <a:latin typeface="Awesome"/>
              </a:rPr>
              <a:t>Försök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hitta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sätt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öka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i</a:t>
            </a:r>
            <a:r>
              <a:rPr lang="en-US" sz="1600" dirty="0">
                <a:latin typeface="Awesome"/>
              </a:rPr>
              <a:t> lighthouse (performance) </a:t>
            </a:r>
            <a:r>
              <a:rPr lang="en-US" sz="1600" dirty="0" err="1">
                <a:latin typeface="Awesome"/>
              </a:rPr>
              <a:t>poängen</a:t>
            </a:r>
            <a:r>
              <a:rPr lang="en-US" sz="1600" dirty="0">
                <a:latin typeface="Awesome"/>
              </a:rPr>
              <a:t> </a:t>
            </a:r>
            <a:r>
              <a:rPr lang="en-US" sz="1600" b="1" i="1" dirty="0" err="1">
                <a:latin typeface="Awesome"/>
              </a:rPr>
              <a:t>relaterat</a:t>
            </a:r>
            <a:r>
              <a:rPr lang="en-US" sz="1600" dirty="0">
                <a:latin typeface="Awesome"/>
              </a:rPr>
              <a:t> till </a:t>
            </a:r>
            <a:r>
              <a:rPr lang="en-US" sz="1600" dirty="0" err="1">
                <a:latin typeface="Awesome"/>
              </a:rPr>
              <a:t>bildmaterial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och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fonter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siten</a:t>
            </a:r>
            <a:r>
              <a:rPr lang="en-US" sz="1600" dirty="0">
                <a:latin typeface="Awesome"/>
              </a:rPr>
              <a:t>.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algn="ctr"/>
            <a:r>
              <a:rPr lang="en-US" sz="1600" dirty="0">
                <a:latin typeface="Awesome"/>
              </a:rPr>
              <a:t>Anything goes! </a:t>
            </a:r>
            <a:r>
              <a:rPr lang="en-US" sz="1600" dirty="0" err="1">
                <a:latin typeface="Awesome"/>
              </a:rPr>
              <a:t>Förutom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ta bort </a:t>
            </a:r>
            <a:r>
              <a:rPr lang="en-US" sz="1600" dirty="0" err="1">
                <a:latin typeface="Awesome"/>
              </a:rPr>
              <a:t>hela</a:t>
            </a:r>
            <a:r>
              <a:rPr lang="en-US" sz="1600" dirty="0">
                <a:latin typeface="Awesome"/>
              </a:rPr>
              <a:t> segment </a:t>
            </a:r>
            <a:r>
              <a:rPr lang="en-US" sz="1600" dirty="0" err="1">
                <a:latin typeface="Awesome"/>
              </a:rPr>
              <a:t>eller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göra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dom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markant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annorlunda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utseendemässigt</a:t>
            </a:r>
            <a:r>
              <a:rPr lang="en-US" sz="1600" dirty="0">
                <a:latin typeface="Awesome"/>
              </a:rPr>
              <a:t>.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Tänk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javascript</a:t>
            </a:r>
            <a:r>
              <a:rPr lang="en-US" sz="1600" dirty="0">
                <a:latin typeface="Awesome"/>
              </a:rPr>
              <a:t> till </a:t>
            </a:r>
            <a:r>
              <a:rPr lang="en-US" sz="1600" dirty="0" err="1">
                <a:latin typeface="Awesome"/>
              </a:rPr>
              <a:t>viss</a:t>
            </a:r>
            <a:r>
              <a:rPr lang="en-US" sz="1600" dirty="0">
                <a:latin typeface="Awesome"/>
              </a:rPr>
              <a:t> del </a:t>
            </a:r>
            <a:r>
              <a:rPr lang="en-US" sz="1600" dirty="0" err="1">
                <a:latin typeface="Awesome"/>
              </a:rPr>
              <a:t>spelar</a:t>
            </a:r>
            <a:r>
              <a:rPr lang="en-US" sz="1600" dirty="0">
                <a:latin typeface="Awesome"/>
              </a:rPr>
              <a:t> roll </a:t>
            </a:r>
            <a:r>
              <a:rPr lang="en-US" sz="1600" dirty="0" err="1">
                <a:latin typeface="Awesome"/>
              </a:rPr>
              <a:t>vad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gäller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renderingen</a:t>
            </a:r>
            <a:r>
              <a:rPr lang="en-US" sz="1600" dirty="0">
                <a:latin typeface="Awesome"/>
              </a:rPr>
              <a:t> av </a:t>
            </a:r>
            <a:r>
              <a:rPr lang="en-US" sz="1600" dirty="0" err="1">
                <a:latin typeface="Awesome"/>
              </a:rPr>
              <a:t>bilder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siten</a:t>
            </a:r>
            <a:r>
              <a:rPr lang="en-US" sz="1600" dirty="0">
                <a:latin typeface="Awesome"/>
              </a:rPr>
              <a:t>, </a:t>
            </a:r>
            <a:r>
              <a:rPr lang="en-US" sz="1600" dirty="0" err="1">
                <a:latin typeface="Awesome"/>
              </a:rPr>
              <a:t>här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kan</a:t>
            </a:r>
            <a:r>
              <a:rPr lang="en-US" sz="1600" dirty="0">
                <a:latin typeface="Awesome"/>
              </a:rPr>
              <a:t> det </a:t>
            </a:r>
            <a:r>
              <a:rPr lang="en-US" sz="1600" dirty="0" err="1">
                <a:latin typeface="Awesome"/>
              </a:rPr>
              <a:t>refaktoreras</a:t>
            </a:r>
            <a:r>
              <a:rPr lang="en-US" sz="1600" dirty="0">
                <a:latin typeface="Awesome"/>
              </a:rPr>
              <a:t>.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Tänk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även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mäta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ofta</a:t>
            </a:r>
            <a:r>
              <a:rPr lang="en-US" sz="1600" dirty="0">
                <a:latin typeface="Awesome"/>
              </a:rPr>
              <a:t>!</a:t>
            </a:r>
          </a:p>
          <a:p>
            <a:pPr algn="ctr"/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.1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–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Eget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arbete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65080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Vad</a:t>
            </a:r>
            <a:r>
              <a:rPr lang="en-US" b="1" dirty="0">
                <a:latin typeface="Awesome"/>
              </a:rPr>
              <a:t> har vi </a:t>
            </a:r>
            <a:r>
              <a:rPr lang="en-US" b="1" dirty="0" err="1">
                <a:latin typeface="Awesome"/>
              </a:rPr>
              <a:t>hittat</a:t>
            </a:r>
            <a:r>
              <a:rPr lang="en-US" b="1" dirty="0">
                <a:latin typeface="Awesome"/>
              </a:rPr>
              <a:t>?</a:t>
            </a: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Vad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gav</a:t>
            </a:r>
            <a:r>
              <a:rPr lang="en-US" sz="1600" dirty="0">
                <a:latin typeface="Awesome"/>
              </a:rPr>
              <a:t> god </a:t>
            </a:r>
            <a:r>
              <a:rPr lang="en-US" sz="1600" dirty="0" err="1">
                <a:latin typeface="Awesome"/>
              </a:rPr>
              <a:t>utväxling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gällande</a:t>
            </a:r>
            <a:r>
              <a:rPr lang="en-US" sz="1600" dirty="0">
                <a:latin typeface="Awesome"/>
              </a:rPr>
              <a:t> lighthouse performance score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Vad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gav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dålig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utväxling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för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hög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insats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gällande</a:t>
            </a:r>
            <a:r>
              <a:rPr lang="en-US" sz="1600" dirty="0">
                <a:latin typeface="Awesome"/>
              </a:rPr>
              <a:t> lighthouse performance score</a:t>
            </a: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– Findings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och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diskussion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217423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533911"/>
            <a:ext cx="8754278" cy="5455716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PAUS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6201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DOM</a:t>
            </a:r>
            <a:r>
              <a:rPr lang="sv-SE" dirty="0">
                <a:latin typeface="Awesome"/>
              </a:rPr>
              <a:t> – Document Object Model</a:t>
            </a: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CSSOM </a:t>
            </a:r>
            <a:r>
              <a:rPr lang="sv-SE" dirty="0">
                <a:latin typeface="Awesome"/>
              </a:rPr>
              <a:t>–</a:t>
            </a:r>
            <a:r>
              <a:rPr lang="sv-SE" b="1" dirty="0">
                <a:latin typeface="Awesome"/>
              </a:rPr>
              <a:t> </a:t>
            </a:r>
            <a:r>
              <a:rPr lang="sv-SE" dirty="0">
                <a:latin typeface="Awesome"/>
              </a:rPr>
              <a:t>Cascading Style Sheets Object Model</a:t>
            </a: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DOM </a:t>
            </a:r>
            <a:r>
              <a:rPr lang="sv-SE" dirty="0">
                <a:latin typeface="Awesome"/>
              </a:rPr>
              <a:t>+</a:t>
            </a:r>
            <a:r>
              <a:rPr lang="sv-SE" b="1" dirty="0">
                <a:latin typeface="Awesome"/>
              </a:rPr>
              <a:t> CSSOM </a:t>
            </a:r>
            <a:r>
              <a:rPr lang="sv-SE" dirty="0">
                <a:latin typeface="Awesome"/>
              </a:rPr>
              <a:t>= </a:t>
            </a:r>
            <a:r>
              <a:rPr lang="en-US" b="1" i="0" dirty="0">
                <a:effectLst/>
                <a:latin typeface="fell"/>
              </a:rPr>
              <a:t>Render Tree </a:t>
            </a:r>
            <a:r>
              <a:rPr lang="en-US" i="0" dirty="0">
                <a:effectLst/>
                <a:latin typeface="fell"/>
              </a:rPr>
              <a:t>=&gt; </a:t>
            </a:r>
            <a:r>
              <a:rPr lang="en-US" i="0" dirty="0" err="1">
                <a:effectLst/>
                <a:latin typeface="fell"/>
              </a:rPr>
              <a:t>pixlar</a:t>
            </a:r>
            <a:r>
              <a:rPr lang="en-US" i="0" dirty="0">
                <a:effectLst/>
                <a:latin typeface="fell"/>
              </a:rPr>
              <a:t> </a:t>
            </a:r>
            <a:r>
              <a:rPr lang="en-US" i="0" dirty="0" err="1">
                <a:effectLst/>
                <a:latin typeface="fell"/>
              </a:rPr>
              <a:t>på</a:t>
            </a:r>
            <a:r>
              <a:rPr lang="en-US" dirty="0">
                <a:latin typeface="fell"/>
              </a:rPr>
              <a:t> </a:t>
            </a:r>
            <a:r>
              <a:rPr lang="en-US" i="0" dirty="0" err="1">
                <a:effectLst/>
                <a:latin typeface="fell"/>
              </a:rPr>
              <a:t>skärmen</a:t>
            </a:r>
            <a:endParaRPr lang="sv-SE" b="1" dirty="0">
              <a:latin typeface="Awesome"/>
            </a:endParaRPr>
          </a:p>
          <a:p>
            <a:pPr marL="0" indent="0">
              <a:buNone/>
            </a:pPr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.1 Assets – Critical rendering path</a:t>
            </a:r>
            <a:endParaRPr lang="sv-SE" sz="2800" i="0" dirty="0"/>
          </a:p>
        </p:txBody>
      </p:sp>
      <p:pic>
        <p:nvPicPr>
          <p:cNvPr id="2" name="Online Media 1" title="The Render Tree - Website Performance Optimization">
            <a:hlinkClick r:id="" action="ppaction://media"/>
            <a:extLst>
              <a:ext uri="{FF2B5EF4-FFF2-40B4-BE49-F238E27FC236}">
                <a16:creationId xmlns:a16="http://schemas.microsoft.com/office/drawing/2014/main" id="{E5D0B227-854C-4A67-A0A1-4D0B86473A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8293" y="4110667"/>
            <a:ext cx="3575414" cy="2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endParaRPr lang="en-US" dirty="0">
              <a:solidFill>
                <a:srgbClr val="292929"/>
              </a:solidFill>
              <a:latin typeface="fell"/>
            </a:endParaRPr>
          </a:p>
          <a:p>
            <a:pPr marL="0" indent="0" algn="ctr">
              <a:buNone/>
            </a:pPr>
            <a:endParaRPr lang="en-US" dirty="0">
              <a:solidFill>
                <a:srgbClr val="292929"/>
              </a:solidFill>
              <a:latin typeface="fell"/>
            </a:endParaRPr>
          </a:p>
          <a:p>
            <a:pPr marL="0" indent="0" algn="ctr">
              <a:buNone/>
            </a:pPr>
            <a:r>
              <a:rPr lang="en-US" b="1" i="0" dirty="0">
                <a:effectLst/>
                <a:latin typeface="fell"/>
              </a:rPr>
              <a:t>Render-blocking</a:t>
            </a: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.1 Assets – Critical rendering path</a:t>
            </a:r>
            <a:endParaRPr lang="sv-SE" sz="2800" i="0" dirty="0"/>
          </a:p>
        </p:txBody>
      </p:sp>
    </p:spTree>
    <p:extLst>
      <p:ext uri="{BB962C8B-B14F-4D97-AF65-F5344CB8AC3E}">
        <p14:creationId xmlns:p14="http://schemas.microsoft.com/office/powerpoint/2010/main" val="3082558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093" y="2465571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3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3600" b="1" i="0" dirty="0">
                <a:latin typeface="Awesome"/>
                <a:cs typeface="Segoe UI" panose="020B0502040204020203" pitchFamily="34" charset="0"/>
              </a:rPr>
              <a:t>.2 Assets – CSS</a:t>
            </a:r>
            <a:endParaRPr lang="sv-SE" sz="3600" i="0" dirty="0"/>
          </a:p>
        </p:txBody>
      </p:sp>
    </p:spTree>
    <p:extLst>
      <p:ext uri="{BB962C8B-B14F-4D97-AF65-F5344CB8AC3E}">
        <p14:creationId xmlns:p14="http://schemas.microsoft.com/office/powerpoint/2010/main" val="246689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B56EB7C4-4090-9F4E-BEE1-E3F2BA727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171" y="424051"/>
            <a:ext cx="11472000" cy="439222"/>
          </a:xfrm>
        </p:spPr>
        <p:txBody>
          <a:bodyPr/>
          <a:lstStyle/>
          <a:p>
            <a:r>
              <a:rPr lang="sv-SE" i="0" dirty="0"/>
              <a:t>Dagens agenda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6CAF2F-F7D0-4722-9FA3-1C5AB728073C}"/>
              </a:ext>
            </a:extLst>
          </p:cNvPr>
          <p:cNvSpPr>
            <a:spLocks noGrp="1" noChangeArrowheads="1"/>
          </p:cNvSpPr>
          <p:nvPr>
            <p:ph type="body" sz="half" idx="13"/>
          </p:nvPr>
        </p:nvSpPr>
        <p:spPr bwMode="auto">
          <a:xfrm>
            <a:off x="801860" y="1241637"/>
            <a:ext cx="305085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SE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SE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1. </a:t>
            </a:r>
            <a:r>
              <a:rPr lang="en-US" altLang="en-SE" sz="1400" b="1" dirty="0" err="1">
                <a:latin typeface="Awesome"/>
                <a:cs typeface="Segoe UI" panose="020B0502040204020203" pitchFamily="34" charset="0"/>
              </a:rPr>
              <a:t>Varför</a:t>
            </a: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400" b="1" dirty="0" err="1">
                <a:latin typeface="Awesome"/>
                <a:cs typeface="Segoe UI" panose="020B0502040204020203" pitchFamily="34" charset="0"/>
              </a:rPr>
              <a:t>spelar</a:t>
            </a: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 det roll?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S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Förhållande</a:t>
            </a:r>
            <a:r>
              <a:rPr kumimoji="0" lang="en-US" alt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till SEO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Google’s </a:t>
            </a: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monopol</a:t>
            </a:r>
            <a:endParaRPr lang="en-US" altLang="en-SE" sz="14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S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2.  Den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moderna</a:t>
            </a: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webben</a:t>
            </a: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S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GoogleBot</a:t>
            </a:r>
            <a:r>
              <a:rPr kumimoji="0" lang="en-US" alt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och</a:t>
            </a:r>
            <a:r>
              <a:rPr kumimoji="0" lang="en-US" alt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Javascript</a:t>
            </a:r>
            <a:endParaRPr kumimoji="0" lang="en-US" altLang="en-S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wesome"/>
              <a:cs typeface="Segoe UI" panose="020B0502040204020203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SSG &amp; SSR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S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3</a:t>
            </a: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.  Metrics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och</a:t>
            </a: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LightHouse</a:t>
            </a: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Metrics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Lighthouse-</a:t>
            </a: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sviten</a:t>
            </a:r>
            <a:endParaRPr lang="en-US" altLang="en-SE" sz="1400" dirty="0">
              <a:latin typeface="Awesome"/>
              <a:cs typeface="Segoe UI" panose="020B0502040204020203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Coverage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SE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4. 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Installera</a:t>
            </a:r>
            <a:r>
              <a:rPr kumimoji="0" lang="en-US" altLang="en-S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labbmiljö</a:t>
            </a: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SE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S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PAUS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CFB3315-B740-47B7-A99D-0AEEF6475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843" y="1228370"/>
            <a:ext cx="3164113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2000" b="1" u="sng" dirty="0">
                <a:latin typeface="Awesome"/>
                <a:cs typeface="Segoe UI" panose="020B0502040204020203" pitchFamily="34" charset="0"/>
              </a:rPr>
              <a:t>Performance Optimization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200" u="sng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1. Assets 1.0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Bilder</a:t>
            </a:r>
            <a:endParaRPr lang="en-US" altLang="en-SE" sz="1400" dirty="0">
              <a:latin typeface="Awesome"/>
              <a:cs typeface="Segoe UI" panose="020B0502040204020203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Fonter</a:t>
            </a:r>
            <a:endParaRPr lang="en-US" altLang="en-SE" sz="14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2. </a:t>
            </a:r>
            <a:r>
              <a:rPr lang="en-US" altLang="en-SE" sz="1400" b="1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 1.0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 (20 min)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Jämföra</a:t>
            </a: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 findings (10 min)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2000" b="1" dirty="0">
                <a:latin typeface="Awesome"/>
                <a:cs typeface="Segoe UI" panose="020B0502040204020203" pitchFamily="34" charset="0"/>
              </a:rPr>
              <a:t>PAUS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2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3. Assets 2.0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Critical Rendering Path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CSS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JavaScript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4. </a:t>
            </a:r>
            <a:r>
              <a:rPr lang="en-US" altLang="en-SE" sz="1400" b="1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 2.0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 (20 min)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SE" sz="1400" dirty="0" err="1">
                <a:latin typeface="Awesome"/>
                <a:cs typeface="Segoe UI" panose="020B0502040204020203" pitchFamily="34" charset="0"/>
              </a:rPr>
              <a:t>Jämföra</a:t>
            </a:r>
            <a:r>
              <a:rPr lang="en-US" altLang="en-SE" sz="1400" dirty="0">
                <a:latin typeface="Awesome"/>
                <a:cs typeface="Segoe UI" panose="020B0502040204020203" pitchFamily="34" charset="0"/>
              </a:rPr>
              <a:t> findings (10 min)</a:t>
            </a:r>
            <a:endParaRPr lang="en-US" altLang="en-SE" sz="20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20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2000" b="1" dirty="0">
                <a:latin typeface="Awesome"/>
                <a:cs typeface="Segoe UI" panose="020B0502040204020203" pitchFamily="34" charset="0"/>
              </a:rPr>
              <a:t>PAUS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ED2581-8D71-4216-9539-C0626380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027" y="1241637"/>
            <a:ext cx="3164113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SE" sz="2000" b="1" u="sng" dirty="0">
                <a:latin typeface="Awesome"/>
                <a:cs typeface="Segoe UI" panose="020B0502040204020203" pitchFamily="34" charset="0"/>
              </a:rPr>
              <a:t>Moving forward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1. Performance budgets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SE" sz="1400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2. Service Worker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3. PWA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SE" sz="1400" b="1" dirty="0">
                <a:latin typeface="Awesome"/>
                <a:cs typeface="Segoe UI" panose="020B0502040204020203" pitchFamily="34" charset="0"/>
              </a:rPr>
              <a:t>4. </a:t>
            </a:r>
            <a:r>
              <a:rPr lang="en-US" altLang="en-SE" sz="1400" b="1" dirty="0" err="1">
                <a:latin typeface="Awesome"/>
                <a:cs typeface="Segoe UI" panose="020B0502040204020203" pitchFamily="34" charset="0"/>
              </a:rPr>
              <a:t>Avrundning</a:t>
            </a: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SE" sz="1400" b="1" dirty="0">
              <a:latin typeface="Awesome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73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Minifiera, reducera och komprimera!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Se alltid till att ha samtliga CSS resurser minifierade i produktion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Refaktorera bort CSS-bibliotek som knappt används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Komprimera alltid CSS resurser från servern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CSS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503061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Bilder via CSS? – Använd Media queries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>
              <a:buNone/>
            </a:pPr>
            <a:r>
              <a:rPr lang="sv-SE" sz="1600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@media (max-width: 480px) {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    body {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        background-image: url(images/background-mobile.jpg);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    }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}</a:t>
            </a:r>
          </a:p>
          <a:p>
            <a:pPr marL="0" indent="0">
              <a:buNone/>
            </a:pPr>
            <a:r>
              <a:rPr lang="sv-SE" sz="1600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@media (min-width: 481px) </a:t>
            </a:r>
            <a:r>
              <a:rPr lang="sv-SE" sz="1600" dirty="0">
                <a:latin typeface="Awesome"/>
              </a:rPr>
              <a:t>{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    body {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	    background-image: url(images/background-desktop.jpg);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   }</a:t>
            </a:r>
          </a:p>
          <a:p>
            <a:pPr marL="0" indent="0">
              <a:buNone/>
            </a:pPr>
            <a:r>
              <a:rPr lang="sv-SE" sz="1600" dirty="0">
                <a:latin typeface="Awesome"/>
              </a:rPr>
              <a:t>}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CSS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839922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Inline Critical CSS</a:t>
            </a: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514350" indent="-514350">
              <a:buFont typeface="+mj-lt"/>
              <a:buAutoNum type="arabicPeriod"/>
            </a:pPr>
            <a:r>
              <a:rPr lang="sv-SE" sz="2400" dirty="0">
                <a:latin typeface="Awesome"/>
              </a:rPr>
              <a:t>Lokalisera CSS som används ovanför ”the fold” (inom synlig viewport)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400" dirty="0">
                <a:latin typeface="Awesome"/>
              </a:rPr>
              <a:t>Bryt ut denna CSS från filer (om möjlligt)</a:t>
            </a:r>
          </a:p>
          <a:p>
            <a:pPr marL="514350" indent="-514350">
              <a:buFont typeface="+mj-lt"/>
              <a:buAutoNum type="arabicPeriod"/>
            </a:pPr>
            <a:r>
              <a:rPr lang="sv-SE" sz="2400" dirty="0">
                <a:latin typeface="Awesome"/>
              </a:rPr>
              <a:t>Applicera i &lt;head&gt; inom &lt;style&gt; taggar.</a:t>
            </a:r>
          </a:p>
          <a:p>
            <a:pPr marL="514350" indent="-514350">
              <a:buFont typeface="+mj-lt"/>
              <a:buAutoNum type="arabicPeriod"/>
            </a:pPr>
            <a:endParaRPr lang="sv-SE" sz="2400" dirty="0">
              <a:latin typeface="Awesome"/>
            </a:endParaRPr>
          </a:p>
          <a:p>
            <a:pPr marL="0" indent="0" algn="ctr">
              <a:buNone/>
            </a:pPr>
            <a:r>
              <a:rPr lang="sv-SE" sz="2400" dirty="0">
                <a:latin typeface="Awesome"/>
              </a:rPr>
              <a:t>Farhågor:</a:t>
            </a:r>
          </a:p>
          <a:p>
            <a:pPr marL="0" indent="0" algn="ctr">
              <a:buNone/>
            </a:pPr>
            <a:r>
              <a:rPr lang="sv-SE" sz="2400" dirty="0">
                <a:latin typeface="Awesome"/>
              </a:rPr>
              <a:t>Många olika sidor, mycket jobb</a:t>
            </a:r>
          </a:p>
          <a:p>
            <a:pPr marL="0" indent="0" algn="ctr">
              <a:buNone/>
            </a:pPr>
            <a:r>
              <a:rPr lang="sv-SE" sz="2400" dirty="0">
                <a:latin typeface="Awesome"/>
              </a:rPr>
              <a:t>Automatisera i bygget med NPM paket, fungerar bara ”ok”</a:t>
            </a:r>
          </a:p>
          <a:p>
            <a:pPr marL="0" indent="0" algn="ctr">
              <a:buNone/>
            </a:pPr>
            <a:r>
              <a:rPr lang="sv-SE" sz="2400" dirty="0">
                <a:latin typeface="Awesome"/>
              </a:rPr>
              <a:t>Kan leda till duplicering av kod</a:t>
            </a:r>
          </a:p>
          <a:p>
            <a:pPr marL="0" indent="0">
              <a:buNone/>
            </a:pPr>
            <a:endParaRPr lang="sv-SE" dirty="0">
              <a:latin typeface="Awesome"/>
            </a:endParaRP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CSS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089037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093" y="2465571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3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3600" b="1" i="0" dirty="0">
                <a:latin typeface="Awesome"/>
                <a:cs typeface="Segoe UI" panose="020B0502040204020203" pitchFamily="34" charset="0"/>
              </a:rPr>
              <a:t>.3 Assets – JavaScript</a:t>
            </a:r>
            <a:endParaRPr lang="sv-SE" sz="3600" i="0" dirty="0"/>
          </a:p>
        </p:txBody>
      </p:sp>
    </p:spTree>
    <p:extLst>
      <p:ext uri="{BB962C8B-B14F-4D97-AF65-F5344CB8AC3E}">
        <p14:creationId xmlns:p14="http://schemas.microsoft.com/office/powerpoint/2010/main" val="46227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Minifiera, reducera och komprimera!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Se alltid till att ha samtliga JS resurser minifierade i produktion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Refaktorera bort JS-bibliotek som knappt används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Komprimera alltid JS resurser från servern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JavaScript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415338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Codesplitting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Via valfri bundler såsom webpack, rollup, parcel, etc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Leder till sidladdningar där enbart nödvändig kod läses in, kod kan även läsas in on demand.</a:t>
            </a:r>
          </a:p>
          <a:p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Manuell ”on demand” codesplitting kan vara ett alternativ (ES2020)</a:t>
            </a:r>
          </a:p>
          <a:p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Demo</a:t>
            </a:r>
          </a:p>
          <a:p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JavaScript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1333726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Överväg att sluta skeppa CommonJS till nya browsers</a:t>
            </a: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sz="1600" b="1" dirty="0">
                <a:latin typeface="Awesome"/>
              </a:rPr>
              <a:t>Internet explorer är på väg ut!</a:t>
            </a:r>
          </a:p>
          <a:p>
            <a:pPr marL="0" indent="0">
              <a:buNone/>
            </a:pPr>
            <a:endParaRPr lang="sv-SE" b="1" dirty="0">
              <a:latin typeface="Awesome"/>
            </a:endParaRPr>
          </a:p>
          <a:p>
            <a:pPr marL="0" indent="0">
              <a:buNone/>
            </a:pPr>
            <a:r>
              <a:rPr lang="sv-SE" sz="1600" b="1" dirty="0">
                <a:latin typeface="Awesome"/>
              </a:rPr>
              <a:t>Modern kod, ej transpilerad till CommonJS</a:t>
            </a:r>
          </a:p>
          <a:p>
            <a:pPr marL="0" indent="0">
              <a:buNone/>
            </a:pPr>
            <a:r>
              <a:rPr lang="sv-SE" b="1" dirty="0">
                <a:latin typeface="Awesome"/>
              </a:rPr>
              <a:t> &lt;script type="</a:t>
            </a:r>
            <a:r>
              <a:rPr lang="sv-SE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module</a:t>
            </a:r>
            <a:r>
              <a:rPr lang="sv-SE" b="1" dirty="0">
                <a:latin typeface="Awesome"/>
              </a:rPr>
              <a:t>" src="main.js"&gt;&lt;/script&gt;</a:t>
            </a:r>
          </a:p>
          <a:p>
            <a:pPr marL="0" indent="0">
              <a:buNone/>
            </a:pPr>
            <a:r>
              <a:rPr lang="sv-SE" b="1" dirty="0">
                <a:latin typeface="Awesome"/>
              </a:rPr>
              <a:t>  &lt;script </a:t>
            </a:r>
            <a:r>
              <a:rPr lang="sv-SE" b="1" dirty="0">
                <a:solidFill>
                  <a:schemeClr val="accent2">
                    <a:lumMod val="75000"/>
                  </a:schemeClr>
                </a:solidFill>
                <a:latin typeface="Awesome"/>
              </a:rPr>
              <a:t>nomodule</a:t>
            </a:r>
            <a:r>
              <a:rPr lang="sv-SE" b="1" dirty="0">
                <a:latin typeface="Awesome"/>
              </a:rPr>
              <a:t> src=”transpiled.js" defer&gt;&lt;/script&gt;</a:t>
            </a:r>
          </a:p>
          <a:p>
            <a:pPr marL="0" indent="0">
              <a:buNone/>
            </a:pPr>
            <a:endParaRPr lang="sv-SE" b="1" dirty="0">
              <a:latin typeface="Awesome"/>
            </a:endParaRPr>
          </a:p>
          <a:p>
            <a:pPr marL="0" indent="0">
              <a:buNone/>
            </a:pPr>
            <a:r>
              <a:rPr lang="sv-SE" sz="1600" b="1" dirty="0">
                <a:latin typeface="Awesome"/>
              </a:rPr>
              <a:t>Keywordet nomodule gör att moderna browsers skippar denna script tag, men den används fortfarande av äldre browsers som fallback!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JavaScript</a:t>
            </a:r>
            <a:endParaRPr lang="sv-SE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113778-D5CF-4259-AC4F-A6968D1CD4CD}"/>
              </a:ext>
            </a:extLst>
          </p:cNvPr>
          <p:cNvCxnSpPr>
            <a:cxnSpLocks/>
          </p:cNvCxnSpPr>
          <p:nvPr/>
        </p:nvCxnSpPr>
        <p:spPr>
          <a:xfrm>
            <a:off x="2718652" y="3062319"/>
            <a:ext cx="736430" cy="17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FD089-5001-4AFE-808A-304A1FCD2D2A}"/>
              </a:ext>
            </a:extLst>
          </p:cNvPr>
          <p:cNvCxnSpPr>
            <a:cxnSpLocks/>
          </p:cNvCxnSpPr>
          <p:nvPr/>
        </p:nvCxnSpPr>
        <p:spPr>
          <a:xfrm flipV="1">
            <a:off x="2473176" y="4050362"/>
            <a:ext cx="349804" cy="649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03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&lt;script async &amp; defer&gt;</a:t>
            </a: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Async = Hämta nu, exekvera när hämtning är färdig</a:t>
            </a:r>
          </a:p>
          <a:p>
            <a:pPr marL="0" indent="0" algn="ctr">
              <a:buNone/>
            </a:pPr>
            <a:r>
              <a:rPr lang="sv-SE" sz="1600" b="1" dirty="0">
                <a:latin typeface="Awesome"/>
              </a:rPr>
              <a:t>Async bör inte ha kopplingar eller förväntningar baserade andra resurser för vi vet inte ännu om dem finns</a:t>
            </a:r>
          </a:p>
          <a:p>
            <a:pPr marL="0" indent="0" algn="ctr">
              <a:buNone/>
            </a:pPr>
            <a:endParaRPr lang="sv-SE" sz="1600" b="1" dirty="0">
              <a:latin typeface="Awesome"/>
            </a:endParaRPr>
          </a:p>
          <a:p>
            <a:pPr marL="0" indent="0" algn="ctr">
              <a:buNone/>
            </a:pPr>
            <a:endParaRPr lang="sv-SE" sz="1600" b="1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Defer = Hämta i bakgrunden, exekvera precis innan DOMCONTENTLOADED eventet körs</a:t>
            </a:r>
          </a:p>
          <a:p>
            <a:pPr marL="0" indent="0" algn="ctr">
              <a:buNone/>
            </a:pPr>
            <a:r>
              <a:rPr lang="sv-SE" sz="1600" b="1" dirty="0">
                <a:latin typeface="Awesome"/>
              </a:rPr>
              <a:t>Defer körs allra sist och kan således förvänta sig ha tillgång till andra resurser</a:t>
            </a: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  <a:p>
            <a:pPr marL="0" indent="0" algn="ctr">
              <a:buNone/>
            </a:pPr>
            <a:endParaRPr lang="sv-SE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Assets – JavaScript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3762163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>
                <a:latin typeface="Awesome"/>
              </a:rPr>
              <a:t>20 </a:t>
            </a:r>
            <a:r>
              <a:rPr lang="en-US" b="1" dirty="0" err="1">
                <a:latin typeface="Awesome"/>
              </a:rPr>
              <a:t>minuter</a:t>
            </a: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algn="ctr"/>
            <a:r>
              <a:rPr lang="en-US" sz="1600" dirty="0" err="1">
                <a:latin typeface="Awesome"/>
              </a:rPr>
              <a:t>Försök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hitta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sätt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öka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i</a:t>
            </a:r>
            <a:r>
              <a:rPr lang="en-US" sz="1600" dirty="0">
                <a:latin typeface="Awesome"/>
              </a:rPr>
              <a:t> lighthouse (performance) </a:t>
            </a:r>
            <a:r>
              <a:rPr lang="en-US" sz="1600" dirty="0" err="1">
                <a:latin typeface="Awesome"/>
              </a:rPr>
              <a:t>poängen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relaterat</a:t>
            </a:r>
            <a:r>
              <a:rPr lang="en-US" sz="1600" dirty="0">
                <a:latin typeface="Awesome"/>
              </a:rPr>
              <a:t> till JavaScript </a:t>
            </a:r>
            <a:r>
              <a:rPr lang="en-US" sz="1600" dirty="0" err="1">
                <a:latin typeface="Awesome"/>
              </a:rPr>
              <a:t>och</a:t>
            </a:r>
            <a:r>
              <a:rPr lang="en-US" sz="1600" dirty="0">
                <a:latin typeface="Awesome"/>
              </a:rPr>
              <a:t> CSS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siten</a:t>
            </a:r>
            <a:r>
              <a:rPr lang="en-US" sz="1600" dirty="0">
                <a:latin typeface="Awesome"/>
              </a:rPr>
              <a:t>.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algn="ctr"/>
            <a:r>
              <a:rPr lang="en-US" sz="1600" dirty="0">
                <a:latin typeface="Awesome"/>
              </a:rPr>
              <a:t>Anything goes! </a:t>
            </a:r>
            <a:r>
              <a:rPr lang="en-US" sz="1600" dirty="0" err="1">
                <a:latin typeface="Awesome"/>
              </a:rPr>
              <a:t>Förutom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ta bort </a:t>
            </a:r>
            <a:r>
              <a:rPr lang="en-US" sz="1600" dirty="0" err="1">
                <a:latin typeface="Awesome"/>
              </a:rPr>
              <a:t>hela</a:t>
            </a:r>
            <a:r>
              <a:rPr lang="en-US" sz="1600" dirty="0">
                <a:latin typeface="Awesome"/>
              </a:rPr>
              <a:t> segment </a:t>
            </a:r>
            <a:r>
              <a:rPr lang="en-US" sz="1600" dirty="0" err="1">
                <a:latin typeface="Awesome"/>
              </a:rPr>
              <a:t>eller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göra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dom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markant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annorlunda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utseendemässigt</a:t>
            </a:r>
            <a:r>
              <a:rPr lang="en-US" sz="1600" dirty="0">
                <a:latin typeface="Awesome"/>
              </a:rPr>
              <a:t>.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Tänk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även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att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mäta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ofta</a:t>
            </a:r>
            <a:r>
              <a:rPr lang="en-US" sz="1600" dirty="0">
                <a:latin typeface="Awesome"/>
              </a:rPr>
              <a:t>!</a:t>
            </a:r>
          </a:p>
          <a:p>
            <a:pPr algn="ctr"/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–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Eget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arbete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958947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b="1" dirty="0" err="1">
                <a:latin typeface="Awesome"/>
              </a:rPr>
              <a:t>Vad</a:t>
            </a:r>
            <a:r>
              <a:rPr lang="en-US" b="1" dirty="0">
                <a:latin typeface="Awesome"/>
              </a:rPr>
              <a:t> har vi </a:t>
            </a:r>
            <a:r>
              <a:rPr lang="en-US" b="1" dirty="0" err="1">
                <a:latin typeface="Awesome"/>
              </a:rPr>
              <a:t>hittat</a:t>
            </a:r>
            <a:r>
              <a:rPr lang="en-US" b="1" dirty="0">
                <a:latin typeface="Awesome"/>
              </a:rPr>
              <a:t>?</a:t>
            </a: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Vad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gav</a:t>
            </a:r>
            <a:r>
              <a:rPr lang="en-US" sz="1600" dirty="0">
                <a:latin typeface="Awesome"/>
              </a:rPr>
              <a:t> god </a:t>
            </a:r>
            <a:r>
              <a:rPr lang="en-US" sz="1600" dirty="0" err="1">
                <a:latin typeface="Awesome"/>
              </a:rPr>
              <a:t>utväxling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gällande</a:t>
            </a:r>
            <a:r>
              <a:rPr lang="en-US" sz="1600" dirty="0">
                <a:latin typeface="Awesome"/>
              </a:rPr>
              <a:t> lighthouse performance score</a:t>
            </a:r>
          </a:p>
          <a:p>
            <a:pPr marL="0" indent="0" algn="ctr">
              <a:buNone/>
            </a:pP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Vad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gav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dålig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utväxling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för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hög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insats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gällande</a:t>
            </a:r>
            <a:r>
              <a:rPr lang="en-US" sz="1600" dirty="0">
                <a:latin typeface="Awesome"/>
              </a:rPr>
              <a:t> lighthouse performance score</a:t>
            </a: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Performance Optimization: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.2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Labb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– Findings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och</a:t>
            </a:r>
            <a:r>
              <a:rPr lang="en-US" altLang="en-SE" sz="1800" b="1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1800" b="1" i="0" dirty="0" err="1">
                <a:latin typeface="Awesome"/>
                <a:cs typeface="Segoe UI" panose="020B0502040204020203" pitchFamily="34" charset="0"/>
              </a:rPr>
              <a:t>diskussion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21344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F5B-7147-417F-850F-85924EF8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47% </a:t>
            </a:r>
            <a:r>
              <a:rPr lang="en-US" sz="2400" dirty="0"/>
              <a:t>of customers expect the website to load in less than 2 secs.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64% </a:t>
            </a:r>
            <a:r>
              <a:rPr lang="en-US" sz="2400" dirty="0"/>
              <a:t>of smartphone users expect pages to load in less than 4 secs.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79% </a:t>
            </a:r>
            <a:r>
              <a:rPr lang="en-US" sz="2400" dirty="0"/>
              <a:t>of customers who report dissatisfaction over website performance are less likely to buy from the website.</a:t>
            </a:r>
            <a:endParaRPr lang="en-SE" sz="2400" dirty="0"/>
          </a:p>
        </p:txBody>
      </p:sp>
      <p:sp>
        <p:nvSpPr>
          <p:cNvPr id="3" name="Rubrik 5">
            <a:extLst>
              <a:ext uri="{FF2B5EF4-FFF2-40B4-BE49-F238E27FC236}">
                <a16:creationId xmlns:a16="http://schemas.microsoft.com/office/drawing/2014/main" id="{FCDB4E19-0F1E-4BA1-A714-0B9D75146876}"/>
              </a:ext>
            </a:extLst>
          </p:cNvPr>
          <p:cNvSpPr txBox="1">
            <a:spLocks/>
          </p:cNvSpPr>
          <p:nvPr/>
        </p:nvSpPr>
        <p:spPr>
          <a:xfrm>
            <a:off x="1718861" y="286967"/>
            <a:ext cx="8754278" cy="105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1" kern="1200">
                <a:solidFill>
                  <a:schemeClr val="tx1"/>
                </a:solidFill>
                <a:latin typeface="Avenir Next Heavy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altLang="en-SE" i="0" u="sng" dirty="0">
                <a:latin typeface="Awesome"/>
                <a:cs typeface="Segoe UI" panose="020B0502040204020203" pitchFamily="34" charset="0"/>
              </a:rPr>
              <a:t>Web Performance 101:</a:t>
            </a:r>
            <a:br>
              <a:rPr lang="en-US" altLang="en-SE" i="0" u="sng" dirty="0">
                <a:latin typeface="Awesome"/>
                <a:cs typeface="Segoe UI" panose="020B0502040204020203" pitchFamily="34" charset="0"/>
              </a:rPr>
            </a:b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1.1 </a:t>
            </a:r>
            <a:r>
              <a:rPr lang="en-US" altLang="en-SE" sz="2800" i="0" dirty="0" err="1">
                <a:latin typeface="Awesome"/>
                <a:cs typeface="Segoe UI" panose="020B0502040204020203" pitchFamily="34" charset="0"/>
              </a:rPr>
              <a:t>Varför</a:t>
            </a: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 </a:t>
            </a:r>
            <a:r>
              <a:rPr lang="en-US" altLang="en-SE" sz="2800" i="0" dirty="0" err="1">
                <a:latin typeface="Awesome"/>
                <a:cs typeface="Segoe UI" panose="020B0502040204020203" pitchFamily="34" charset="0"/>
              </a:rPr>
              <a:t>spelar</a:t>
            </a: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 det roll?</a:t>
            </a:r>
            <a:endParaRPr lang="sv-SE" sz="2800" i="0" dirty="0"/>
          </a:p>
        </p:txBody>
      </p:sp>
    </p:spTree>
    <p:extLst>
      <p:ext uri="{BB962C8B-B14F-4D97-AF65-F5344CB8AC3E}">
        <p14:creationId xmlns:p14="http://schemas.microsoft.com/office/powerpoint/2010/main" val="3279646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533911"/>
            <a:ext cx="8754278" cy="5455716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PAUS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18714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wesome"/>
              </a:rPr>
              <a:t>Performance </a:t>
            </a:r>
            <a:r>
              <a:rPr lang="en-US" b="1" dirty="0" err="1">
                <a:latin typeface="Awesome"/>
              </a:rPr>
              <a:t>som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en</a:t>
            </a:r>
            <a:r>
              <a:rPr lang="en-US" b="1" dirty="0">
                <a:latin typeface="Awesome"/>
              </a:rPr>
              <a:t> KPI (Key Performance Indicator)</a:t>
            </a: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Nytt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projekt</a:t>
            </a:r>
            <a:r>
              <a:rPr lang="en-US" dirty="0">
                <a:latin typeface="Awesome"/>
              </a:rPr>
              <a:t>? </a:t>
            </a:r>
            <a:r>
              <a:rPr lang="en-US" dirty="0" err="1">
                <a:latin typeface="Awesome"/>
              </a:rPr>
              <a:t>Jobba</a:t>
            </a:r>
            <a:r>
              <a:rPr lang="en-US" dirty="0">
                <a:latin typeface="Awesome"/>
              </a:rPr>
              <a:t> med performance </a:t>
            </a:r>
            <a:r>
              <a:rPr lang="en-US" dirty="0" err="1">
                <a:latin typeface="Awesome"/>
              </a:rPr>
              <a:t>från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början</a:t>
            </a:r>
            <a:r>
              <a:rPr lang="en-US" dirty="0">
                <a:latin typeface="Awesome"/>
              </a:rPr>
              <a:t>!</a:t>
            </a: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Välj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budgetens</a:t>
            </a:r>
            <a:r>
              <a:rPr lang="en-US" dirty="0">
                <a:latin typeface="Awesome"/>
              </a:rPr>
              <a:t> metrics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r>
              <a:rPr lang="en-US" sz="1600" dirty="0" err="1">
                <a:latin typeface="Awesome"/>
              </a:rPr>
              <a:t>Bestämda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filstorlekar</a:t>
            </a:r>
            <a:r>
              <a:rPr lang="en-US" sz="1600" dirty="0">
                <a:latin typeface="Awesome"/>
              </a:rPr>
              <a:t>, max </a:t>
            </a:r>
            <a:r>
              <a:rPr lang="en-US" sz="1600" dirty="0" err="1">
                <a:latin typeface="Awesome"/>
              </a:rPr>
              <a:t>antal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fonter</a:t>
            </a:r>
            <a:r>
              <a:rPr lang="en-US" sz="1600" dirty="0">
                <a:latin typeface="Awesome"/>
              </a:rPr>
              <a:t>, HTTP requests, </a:t>
            </a:r>
            <a:r>
              <a:rPr lang="en-US" sz="1600" dirty="0" err="1">
                <a:latin typeface="Awesome"/>
              </a:rPr>
              <a:t>etc</a:t>
            </a:r>
            <a:r>
              <a:rPr lang="en-US" sz="1600" dirty="0">
                <a:latin typeface="Awesome"/>
              </a:rPr>
              <a:t>		Lighthouse metrics, </a:t>
            </a:r>
            <a:r>
              <a:rPr lang="en-US" sz="1600" dirty="0" err="1">
                <a:latin typeface="Awesome"/>
              </a:rPr>
              <a:t>laddtider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olika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sidor</a:t>
            </a: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endParaRPr lang="en-US" b="1" dirty="0">
              <a:latin typeface="Awesome"/>
            </a:endParaRPr>
          </a:p>
          <a:p>
            <a:pPr marL="0" indent="0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lang="en-US" altLang="en-SE" sz="4000" b="1" i="0" u="sng" dirty="0">
                <a:latin typeface="Awesome"/>
                <a:cs typeface="Segoe UI" panose="020B0502040204020203" pitchFamily="34" charset="0"/>
              </a:rPr>
              <a:t>Moving forward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3</a:t>
            </a:r>
            <a:r>
              <a:rPr lang="en-US" altLang="en-SE" sz="2400" b="1" i="0" dirty="0">
                <a:latin typeface="Awesome"/>
                <a:cs typeface="Segoe UI" panose="020B0502040204020203" pitchFamily="34" charset="0"/>
              </a:rPr>
              <a:t>.1 Performance Budgets</a:t>
            </a:r>
            <a:endParaRPr lang="sv-SE" sz="2400" i="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864DD0-F800-45B5-A9B6-9661EFB3B413}"/>
              </a:ext>
            </a:extLst>
          </p:cNvPr>
          <p:cNvCxnSpPr>
            <a:cxnSpLocks/>
          </p:cNvCxnSpPr>
          <p:nvPr/>
        </p:nvCxnSpPr>
        <p:spPr>
          <a:xfrm flipH="1">
            <a:off x="2749337" y="4001446"/>
            <a:ext cx="1988361" cy="89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39087-5029-4827-B6E4-E59EB898370F}"/>
              </a:ext>
            </a:extLst>
          </p:cNvPr>
          <p:cNvCxnSpPr>
            <a:cxnSpLocks/>
          </p:cNvCxnSpPr>
          <p:nvPr/>
        </p:nvCxnSpPr>
        <p:spPr>
          <a:xfrm>
            <a:off x="7222125" y="3915529"/>
            <a:ext cx="1627303" cy="104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43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Awesome"/>
              </a:rPr>
              <a:t>Service </a:t>
            </a:r>
            <a:r>
              <a:rPr lang="en-US" b="1" dirty="0" err="1">
                <a:latin typeface="Awesome"/>
              </a:rPr>
              <a:t>workerns</a:t>
            </a:r>
            <a:r>
              <a:rPr lang="en-US" b="1" dirty="0">
                <a:latin typeface="Awesome"/>
              </a:rPr>
              <a:t> </a:t>
            </a:r>
            <a:r>
              <a:rPr lang="en-US" b="1" dirty="0" err="1">
                <a:latin typeface="Awesome"/>
              </a:rPr>
              <a:t>huvudsyften</a:t>
            </a:r>
            <a:r>
              <a:rPr lang="en-US" b="1" dirty="0">
                <a:latin typeface="Awesome"/>
              </a:rPr>
              <a:t>: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>
                <a:latin typeface="Awesome"/>
              </a:rPr>
              <a:t>Caching, </a:t>
            </a:r>
            <a:r>
              <a:rPr lang="en-US" dirty="0" err="1">
                <a:latin typeface="Awesome"/>
              </a:rPr>
              <a:t>olika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hantering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för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olika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resurser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Sparar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innehåll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för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offlineanvändning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>
                <a:latin typeface="Awesome"/>
              </a:rPr>
              <a:t>Offline </a:t>
            </a:r>
            <a:r>
              <a:rPr lang="en-US" dirty="0" err="1">
                <a:latin typeface="Awesome"/>
              </a:rPr>
              <a:t>funktionalitet</a:t>
            </a:r>
            <a:r>
              <a:rPr lang="en-US" dirty="0">
                <a:latin typeface="Awesome"/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latin typeface="Awesome"/>
              </a:rPr>
              <a:t>fallbacks </a:t>
            </a:r>
            <a:r>
              <a:rPr lang="en-US" dirty="0" err="1">
                <a:latin typeface="Awesome"/>
              </a:rPr>
              <a:t>så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som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offlinesida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för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ej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cacheade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resurser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lang="en-US" altLang="en-SE" sz="4000" b="1" i="0" u="sng" dirty="0">
                <a:latin typeface="Awesome"/>
                <a:cs typeface="Segoe UI" panose="020B0502040204020203" pitchFamily="34" charset="0"/>
              </a:rPr>
              <a:t>Moving forward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8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3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.2 Service Workers</a:t>
            </a:r>
            <a:endParaRPr lang="sv-SE" sz="2800" i="0" dirty="0"/>
          </a:p>
        </p:txBody>
      </p:sp>
    </p:spTree>
    <p:extLst>
      <p:ext uri="{BB962C8B-B14F-4D97-AF65-F5344CB8AC3E}">
        <p14:creationId xmlns:p14="http://schemas.microsoft.com/office/powerpoint/2010/main" val="1107306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wesome"/>
              </a:rPr>
              <a:t>Tillförlitlig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Fungerar</a:t>
            </a:r>
            <a:r>
              <a:rPr lang="en-US" sz="1600" dirty="0">
                <a:latin typeface="Awesome"/>
              </a:rPr>
              <a:t> offline </a:t>
            </a:r>
            <a:r>
              <a:rPr lang="en-US" sz="1600" dirty="0" err="1">
                <a:latin typeface="Awesome"/>
              </a:rPr>
              <a:t>och</a:t>
            </a:r>
            <a:r>
              <a:rPr lang="en-US" sz="1600" dirty="0">
                <a:latin typeface="Awesome"/>
              </a:rPr>
              <a:t> under </a:t>
            </a:r>
            <a:r>
              <a:rPr lang="en-US" sz="1600" dirty="0" err="1">
                <a:latin typeface="Awesome"/>
              </a:rPr>
              <a:t>dåliga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nätverkförhållanden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föredras</a:t>
            </a:r>
            <a:r>
              <a:rPr lang="en-US" sz="1600" dirty="0">
                <a:latin typeface="Awesome"/>
              </a:rPr>
              <a:t> offline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Snabb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Cache:ade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resurser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bidrar</a:t>
            </a:r>
            <a:r>
              <a:rPr lang="en-US" sz="1600" dirty="0">
                <a:latin typeface="Awesome"/>
              </a:rPr>
              <a:t> till </a:t>
            </a:r>
            <a:r>
              <a:rPr lang="en-US" sz="1600" dirty="0" err="1">
                <a:latin typeface="Awesome"/>
              </a:rPr>
              <a:t>otroligt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snabb</a:t>
            </a:r>
            <a:r>
              <a:rPr lang="en-US" sz="1600" dirty="0">
                <a:latin typeface="Awesome"/>
              </a:rPr>
              <a:t> critical render path, </a:t>
            </a:r>
            <a:r>
              <a:rPr lang="en-US" sz="1600" dirty="0" err="1">
                <a:latin typeface="Awesome"/>
              </a:rPr>
              <a:t>minskar</a:t>
            </a:r>
            <a:r>
              <a:rPr lang="en-US" sz="1600" dirty="0">
                <a:latin typeface="Awesome"/>
              </a:rPr>
              <a:t> “</a:t>
            </a:r>
            <a:r>
              <a:rPr lang="en-US" sz="1600" dirty="0" err="1">
                <a:latin typeface="Awesome"/>
              </a:rPr>
              <a:t>ryckigheten</a:t>
            </a:r>
            <a:r>
              <a:rPr lang="en-US" sz="1600" dirty="0">
                <a:latin typeface="Awesome"/>
              </a:rPr>
              <a:t>” </a:t>
            </a:r>
            <a:r>
              <a:rPr lang="en-US" sz="1600" dirty="0" err="1">
                <a:latin typeface="Awesome"/>
              </a:rPr>
              <a:t>som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upplevs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webben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då</a:t>
            </a:r>
            <a:r>
              <a:rPr lang="en-US" sz="1600" dirty="0">
                <a:latin typeface="Awesome"/>
              </a:rPr>
              <a:t> all CSS/HTML </a:t>
            </a:r>
            <a:r>
              <a:rPr lang="en-US" sz="1600" dirty="0" err="1">
                <a:latin typeface="Awesome"/>
              </a:rPr>
              <a:t>är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cache:ad</a:t>
            </a:r>
            <a:endParaRPr lang="en-US" sz="1600" dirty="0">
              <a:latin typeface="Awesome"/>
            </a:endParaRP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 err="1">
                <a:latin typeface="Awesome"/>
              </a:rPr>
              <a:t>Applik</a:t>
            </a: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sz="1600" dirty="0" err="1">
                <a:latin typeface="Awesome"/>
              </a:rPr>
              <a:t>Starta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från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hemskärmen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på</a:t>
            </a:r>
            <a:r>
              <a:rPr lang="en-US" sz="1600" dirty="0">
                <a:latin typeface="Awesome"/>
              </a:rPr>
              <a:t> din device, push notifications </a:t>
            </a:r>
            <a:r>
              <a:rPr lang="en-US" sz="1600" dirty="0" err="1">
                <a:latin typeface="Awesome"/>
              </a:rPr>
              <a:t>och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andra</a:t>
            </a:r>
            <a:r>
              <a:rPr lang="en-US" sz="1600" dirty="0">
                <a:latin typeface="Awesome"/>
              </a:rPr>
              <a:t> device APIs </a:t>
            </a:r>
            <a:r>
              <a:rPr lang="en-US" sz="1600" dirty="0" err="1">
                <a:latin typeface="Awesome"/>
              </a:rPr>
              <a:t>finns</a:t>
            </a:r>
            <a:r>
              <a:rPr lang="en-US" sz="1600" dirty="0">
                <a:latin typeface="Awesome"/>
              </a:rPr>
              <a:t> </a:t>
            </a:r>
            <a:r>
              <a:rPr lang="en-US" sz="1600" dirty="0" err="1">
                <a:latin typeface="Awesome"/>
              </a:rPr>
              <a:t>tillgängliga</a:t>
            </a:r>
            <a:r>
              <a:rPr lang="en-US" sz="1600" dirty="0">
                <a:latin typeface="Awesome"/>
              </a:rPr>
              <a:t>, </a:t>
            </a:r>
            <a:r>
              <a:rPr lang="en-US" sz="1600" dirty="0" err="1">
                <a:latin typeface="Awesome"/>
              </a:rPr>
              <a:t>exempelvis</a:t>
            </a:r>
            <a:r>
              <a:rPr lang="en-US" sz="1600" dirty="0">
                <a:latin typeface="Awesome"/>
              </a:rPr>
              <a:t>:</a:t>
            </a:r>
          </a:p>
          <a:p>
            <a:pPr marL="0" indent="0" algn="ctr">
              <a:buNone/>
            </a:pPr>
            <a:r>
              <a:rPr lang="en-US" sz="1600" dirty="0">
                <a:latin typeface="Awesome"/>
              </a:rPr>
              <a:t>Geolocation, Gyroscope, Camera/Mic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lang="en-US" altLang="en-SE" sz="4000" b="1" i="0" u="sng" dirty="0">
                <a:latin typeface="Awesome"/>
                <a:cs typeface="Segoe UI" panose="020B0502040204020203" pitchFamily="34" charset="0"/>
              </a:rPr>
              <a:t>Moving forward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4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3</a:t>
            </a:r>
            <a:r>
              <a:rPr lang="en-US" altLang="en-SE" sz="2400" b="1" i="0" dirty="0">
                <a:latin typeface="Awesome"/>
                <a:cs typeface="Segoe UI" panose="020B0502040204020203" pitchFamily="34" charset="0"/>
              </a:rPr>
              <a:t>.3 Progressive Web App</a:t>
            </a:r>
            <a:endParaRPr lang="sv-SE" sz="2400" i="0" dirty="0"/>
          </a:p>
        </p:txBody>
      </p:sp>
    </p:spTree>
    <p:extLst>
      <p:ext uri="{BB962C8B-B14F-4D97-AF65-F5344CB8AC3E}">
        <p14:creationId xmlns:p14="http://schemas.microsoft.com/office/powerpoint/2010/main" val="1090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wesome"/>
              </a:rPr>
              <a:t>Vi tar </a:t>
            </a:r>
            <a:r>
              <a:rPr lang="en-US" dirty="0" err="1">
                <a:latin typeface="Awesome"/>
              </a:rPr>
              <a:t>ett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varv</a:t>
            </a:r>
            <a:r>
              <a:rPr lang="en-US" dirty="0">
                <a:latin typeface="Awesome"/>
              </a:rPr>
              <a:t>!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marL="0" indent="0" algn="ctr">
              <a:buNone/>
            </a:pPr>
            <a:r>
              <a:rPr lang="en-US" dirty="0">
                <a:latin typeface="Awesome"/>
              </a:rPr>
              <a:t>Tar du med dig </a:t>
            </a:r>
            <a:r>
              <a:rPr lang="en-US" dirty="0" err="1">
                <a:latin typeface="Awesome"/>
              </a:rPr>
              <a:t>något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speciellt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från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förmiddagen</a:t>
            </a:r>
            <a:r>
              <a:rPr lang="en-US" dirty="0">
                <a:latin typeface="Awesome"/>
              </a:rPr>
              <a:t>?</a:t>
            </a:r>
          </a:p>
          <a:p>
            <a:pPr marL="0" indent="0" algn="ctr">
              <a:buNone/>
            </a:pPr>
            <a:endParaRPr lang="en-US" dirty="0">
              <a:latin typeface="Awesome"/>
            </a:endParaRPr>
          </a:p>
          <a:p>
            <a:pPr algn="ctr"/>
            <a:r>
              <a:rPr lang="en-US" sz="2000" dirty="0" err="1">
                <a:latin typeface="Awesome"/>
              </a:rPr>
              <a:t>Kommer</a:t>
            </a:r>
            <a:r>
              <a:rPr lang="en-US" sz="2000" dirty="0">
                <a:latin typeface="Awesome"/>
              </a:rPr>
              <a:t> du </a:t>
            </a:r>
            <a:r>
              <a:rPr lang="en-US" sz="2000" dirty="0" err="1">
                <a:latin typeface="Awesome"/>
              </a:rPr>
              <a:t>implementera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ett</a:t>
            </a:r>
            <a:r>
              <a:rPr lang="en-US" sz="2000" dirty="0">
                <a:latin typeface="Awesome"/>
              </a:rPr>
              <a:t> performance </a:t>
            </a:r>
            <a:r>
              <a:rPr lang="en-US" sz="2000" dirty="0" err="1">
                <a:latin typeface="Awesome"/>
              </a:rPr>
              <a:t>tänk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i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ditt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dagliga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arbete</a:t>
            </a:r>
            <a:r>
              <a:rPr lang="en-US" sz="2000" dirty="0">
                <a:latin typeface="Awesome"/>
              </a:rPr>
              <a:t>? </a:t>
            </a:r>
            <a:r>
              <a:rPr lang="en-US" sz="2000" dirty="0" err="1">
                <a:latin typeface="Awesome"/>
              </a:rPr>
              <a:t>Hur</a:t>
            </a:r>
            <a:r>
              <a:rPr lang="en-US" sz="2000" dirty="0">
                <a:latin typeface="Awesome"/>
              </a:rPr>
              <a:t>?</a:t>
            </a:r>
          </a:p>
          <a:p>
            <a:pPr algn="ctr"/>
            <a:endParaRPr lang="en-US" sz="2000" dirty="0">
              <a:latin typeface="Awesome"/>
            </a:endParaRPr>
          </a:p>
          <a:p>
            <a:pPr algn="ctr"/>
            <a:r>
              <a:rPr lang="en-US" sz="2000" dirty="0">
                <a:latin typeface="Awesome"/>
              </a:rPr>
              <a:t>Har du </a:t>
            </a:r>
            <a:r>
              <a:rPr lang="en-US" sz="2000" dirty="0" err="1">
                <a:latin typeface="Awesome"/>
              </a:rPr>
              <a:t>någon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direkt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idé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för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en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förbättring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som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skulle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kunna</a:t>
            </a:r>
            <a:r>
              <a:rPr lang="en-US" sz="2000" dirty="0">
                <a:latin typeface="Awesome"/>
              </a:rPr>
              <a:t> </a:t>
            </a:r>
            <a:r>
              <a:rPr lang="en-US" sz="2000" dirty="0" err="1">
                <a:latin typeface="Awesome"/>
              </a:rPr>
              <a:t>implementeras</a:t>
            </a:r>
            <a:r>
              <a:rPr lang="en-US" sz="2000" dirty="0">
                <a:latin typeface="Awesome"/>
              </a:rPr>
              <a:t> hos din </a:t>
            </a:r>
            <a:r>
              <a:rPr lang="en-US" sz="2000" dirty="0" err="1">
                <a:latin typeface="Awesome"/>
              </a:rPr>
              <a:t>kund</a:t>
            </a:r>
            <a:r>
              <a:rPr lang="en-US" sz="2000" dirty="0">
                <a:latin typeface="Awesome"/>
              </a:rPr>
              <a:t>?</a:t>
            </a:r>
          </a:p>
          <a:p>
            <a:pPr marL="0" indent="0" algn="ctr">
              <a:buNone/>
            </a:pPr>
            <a:endParaRPr lang="en-US" sz="2000" dirty="0">
              <a:latin typeface="Awesome"/>
            </a:endParaRPr>
          </a:p>
          <a:p>
            <a:pPr algn="ctr"/>
            <a:endParaRPr lang="en-US" sz="2000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  <a:p>
            <a:pPr marL="0" indent="0" algn="ctr">
              <a:buNone/>
            </a:pPr>
            <a:endParaRPr lang="en-US" sz="1600" b="1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lang="en-US" i="0" u="sng" dirty="0">
                <a:latin typeface="Awesome"/>
                <a:cs typeface="Segoe UI" panose="020B0502040204020203" pitchFamily="34" charset="0"/>
              </a:rPr>
              <a:t>CHECKOUT!</a:t>
            </a:r>
            <a:endParaRPr lang="sv-SE" i="0" dirty="0"/>
          </a:p>
        </p:txBody>
      </p:sp>
    </p:spTree>
    <p:extLst>
      <p:ext uri="{BB962C8B-B14F-4D97-AF65-F5344CB8AC3E}">
        <p14:creationId xmlns:p14="http://schemas.microsoft.com/office/powerpoint/2010/main" val="688676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737C664-81AC-054C-A885-5ADD06D5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58" y="1968419"/>
            <a:ext cx="10515600" cy="1325563"/>
          </a:xfrm>
        </p:spPr>
        <p:txBody>
          <a:bodyPr/>
          <a:lstStyle/>
          <a:p>
            <a:r>
              <a:rPr lang="sv-SE" i="0" dirty="0"/>
              <a:t>Tack!</a:t>
            </a:r>
          </a:p>
        </p:txBody>
      </p:sp>
    </p:spTree>
    <p:extLst>
      <p:ext uri="{BB962C8B-B14F-4D97-AF65-F5344CB8AC3E}">
        <p14:creationId xmlns:p14="http://schemas.microsoft.com/office/powerpoint/2010/main" val="52637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b="1" dirty="0">
                <a:latin typeface="Awesome"/>
              </a:rPr>
              <a:t>Google dikterar hur vi bör utveckla våra siter: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2015</a:t>
            </a:r>
            <a:r>
              <a:rPr lang="sv-SE" dirty="0">
                <a:latin typeface="Awesome"/>
              </a:rPr>
              <a:t>: Google ger högre rankning till mobilanpassade sidor och lägre rankning till sidor som inte ställer sig i led.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2019</a:t>
            </a:r>
            <a:r>
              <a:rPr lang="sv-SE" dirty="0">
                <a:latin typeface="Awesome"/>
              </a:rPr>
              <a:t>: GoogleBot besöker nu siter som en smartphone istället för en desktop och ställer ännu högre krav på den mobila upplevelsen.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pPr marL="0" indent="0" algn="ctr">
              <a:buNone/>
            </a:pPr>
            <a:r>
              <a:rPr lang="sv-SE" b="1" dirty="0">
                <a:latin typeface="Awesome"/>
              </a:rPr>
              <a:t>Maj 2021</a:t>
            </a:r>
            <a:r>
              <a:rPr lang="sv-SE" dirty="0">
                <a:latin typeface="Awesome"/>
              </a:rPr>
              <a:t>: </a:t>
            </a:r>
            <a:r>
              <a:rPr lang="en-US" b="0" i="0" dirty="0">
                <a:effectLst/>
                <a:latin typeface="Awesome"/>
              </a:rPr>
              <a:t>Core Web Vitals </a:t>
            </a:r>
            <a:r>
              <a:rPr lang="en-US" b="0" i="0" dirty="0" err="1">
                <a:effectLst/>
                <a:latin typeface="Awesome"/>
              </a:rPr>
              <a:t>blir</a:t>
            </a:r>
            <a:r>
              <a:rPr lang="en-US" b="0" i="0" dirty="0">
                <a:effectLst/>
                <a:latin typeface="Awesome"/>
              </a:rPr>
              <a:t> </a:t>
            </a:r>
            <a:r>
              <a:rPr lang="en-US" b="0" i="0" dirty="0" err="1">
                <a:effectLst/>
                <a:latin typeface="Awesome"/>
              </a:rPr>
              <a:t>en</a:t>
            </a:r>
            <a:r>
              <a:rPr lang="en-US" b="0" i="0" dirty="0">
                <a:effectLst/>
                <a:latin typeface="Awesome"/>
              </a:rPr>
              <a:t> del av googles ranking </a:t>
            </a:r>
            <a:r>
              <a:rPr lang="en-US" b="0" i="0" dirty="0" err="1">
                <a:effectLst/>
                <a:latin typeface="Awesome"/>
              </a:rPr>
              <a:t>algoritm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utöver</a:t>
            </a:r>
            <a:r>
              <a:rPr lang="en-US" dirty="0">
                <a:latin typeface="Awesome"/>
              </a:rPr>
              <a:t> de </a:t>
            </a:r>
            <a:r>
              <a:rPr lang="en-US" dirty="0" err="1">
                <a:latin typeface="Awesome"/>
              </a:rPr>
              <a:t>tidigare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PageSpeed</a:t>
            </a:r>
            <a:r>
              <a:rPr lang="en-US" dirty="0">
                <a:latin typeface="Awesome"/>
              </a:rPr>
              <a:t> metrics </a:t>
            </a:r>
            <a:r>
              <a:rPr lang="en-US" dirty="0" err="1">
                <a:latin typeface="Awesome"/>
              </a:rPr>
              <a:t>som</a:t>
            </a:r>
            <a:r>
              <a:rPr lang="en-US" dirty="0">
                <a:latin typeface="Awesome"/>
              </a:rPr>
              <a:t> </a:t>
            </a:r>
            <a:r>
              <a:rPr lang="en-US" dirty="0" err="1">
                <a:latin typeface="Awesome"/>
              </a:rPr>
              <a:t>finns</a:t>
            </a:r>
            <a:endParaRPr lang="sv-SE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1.</a:t>
            </a:r>
            <a:r>
              <a:rPr lang="en-US" altLang="en-SE" sz="2800" i="0" dirty="0">
                <a:latin typeface="Awesome"/>
                <a:cs typeface="Segoe UI" panose="020B0502040204020203" pitchFamily="34" charset="0"/>
              </a:rPr>
              <a:t>2</a:t>
            </a:r>
            <a:r>
              <a:rPr lang="en-US" altLang="en-SE" sz="2800" b="1" i="0" dirty="0">
                <a:latin typeface="Awesome"/>
                <a:cs typeface="Segoe UI" panose="020B0502040204020203" pitchFamily="34" charset="0"/>
              </a:rPr>
              <a:t> Google’s </a:t>
            </a:r>
            <a:r>
              <a:rPr lang="en-US" altLang="en-SE" sz="2800" b="1" i="0" dirty="0" err="1">
                <a:latin typeface="Awesome"/>
                <a:cs typeface="Segoe UI" panose="020B0502040204020203" pitchFamily="34" charset="0"/>
              </a:rPr>
              <a:t>monopol</a:t>
            </a:r>
            <a:endParaRPr lang="sv-SE" sz="2800" i="0" dirty="0"/>
          </a:p>
        </p:txBody>
      </p:sp>
    </p:spTree>
    <p:extLst>
      <p:ext uri="{BB962C8B-B14F-4D97-AF65-F5344CB8AC3E}">
        <p14:creationId xmlns:p14="http://schemas.microsoft.com/office/powerpoint/2010/main" val="121992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Webb baserade lösningar internt och externt</a:t>
            </a:r>
          </a:p>
          <a:p>
            <a:pPr lvl="1"/>
            <a:r>
              <a:rPr lang="sv-SE" dirty="0">
                <a:latin typeface="Awesome"/>
              </a:rPr>
              <a:t>Lägre utvecklingskostnader, billig och supereffektiv hosting, ej hårdvarubundet</a:t>
            </a:r>
          </a:p>
          <a:p>
            <a:pPr marL="457200" lvl="1" indent="0">
              <a:buNone/>
            </a:pPr>
            <a:endParaRPr lang="sv-SE" dirty="0">
              <a:latin typeface="Awesome"/>
            </a:endParaRPr>
          </a:p>
          <a:p>
            <a:r>
              <a:rPr lang="sv-SE" dirty="0">
                <a:latin typeface="Awesome"/>
              </a:rPr>
              <a:t>JavaScript tar över, vinster och förluster</a:t>
            </a:r>
          </a:p>
          <a:p>
            <a:pPr lvl="1"/>
            <a:r>
              <a:rPr lang="sv-SE" dirty="0">
                <a:latin typeface="Awesome"/>
              </a:rPr>
              <a:t>Komponent-ramverk/återanvändbara komponenter</a:t>
            </a:r>
          </a:p>
          <a:p>
            <a:pPr lvl="1"/>
            <a:r>
              <a:rPr lang="sv-SE" dirty="0">
                <a:latin typeface="Awesome"/>
              </a:rPr>
              <a:t>Frontend är mer komplext än någonsin</a:t>
            </a:r>
          </a:p>
          <a:p>
            <a:pPr lvl="1"/>
            <a:r>
              <a:rPr lang="sv-SE" dirty="0">
                <a:latin typeface="Awesome"/>
              </a:rPr>
              <a:t>GoogleBot har fortfarande svårt att tolka moderna siter</a:t>
            </a:r>
          </a:p>
          <a:p>
            <a:pPr marL="0" indent="0" algn="ctr">
              <a:buNone/>
            </a:pPr>
            <a:endParaRPr lang="sv-SE" dirty="0">
              <a:latin typeface="Awesome"/>
            </a:endParaRPr>
          </a:p>
          <a:p>
            <a:endParaRPr lang="sv-SE" dirty="0">
              <a:latin typeface="Awesome"/>
            </a:endParaRP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2.1</a:t>
            </a:r>
            <a:r>
              <a:rPr kumimoji="0" lang="en-US" altLang="en-S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 Modern web, </a:t>
            </a:r>
            <a:r>
              <a:rPr kumimoji="0" lang="en-US" altLang="en-S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JavaScript </a:t>
            </a:r>
            <a:r>
              <a:rPr kumimoji="0" lang="en-US" altLang="en-SE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och</a:t>
            </a:r>
            <a:r>
              <a:rPr kumimoji="0" lang="en-US" altLang="en-SE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 </a:t>
            </a:r>
            <a:r>
              <a:rPr kumimoji="0" lang="en-US" altLang="en-SE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GoogleBot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73185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97" y="1343984"/>
            <a:ext cx="10938536" cy="5137293"/>
          </a:xfrm>
        </p:spPr>
        <p:txBody>
          <a:bodyPr numCol="1"/>
          <a:lstStyle/>
          <a:p>
            <a:pPr marL="0" indent="0">
              <a:buNone/>
            </a:pPr>
            <a:r>
              <a:rPr lang="sv-SE" sz="4000" b="1" dirty="0">
                <a:latin typeface="Awesome"/>
              </a:rPr>
              <a:t>Client Side rendering at Runtime</a:t>
            </a:r>
          </a:p>
          <a:p>
            <a:pPr marL="0" indent="0">
              <a:buNone/>
            </a:pPr>
            <a:r>
              <a:rPr lang="sv-SE" sz="1800" b="1" dirty="0">
                <a:latin typeface="Awesome"/>
              </a:rPr>
              <a:t>Exempel: create-react-app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2.2 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SSG &amp; SSR</a:t>
            </a:r>
            <a:endParaRPr lang="sv-SE" i="0" dirty="0"/>
          </a:p>
        </p:txBody>
      </p:sp>
      <p:sp>
        <p:nvSpPr>
          <p:cNvPr id="4" name="Platshållare för innehåll 6">
            <a:extLst>
              <a:ext uri="{FF2B5EF4-FFF2-40B4-BE49-F238E27FC236}">
                <a16:creationId xmlns:a16="http://schemas.microsoft.com/office/drawing/2014/main" id="{76924B42-0B67-4DB5-998C-DA7A314413C4}"/>
              </a:ext>
            </a:extLst>
          </p:cNvPr>
          <p:cNvSpPr txBox="1">
            <a:spLocks/>
          </p:cNvSpPr>
          <p:nvPr/>
        </p:nvSpPr>
        <p:spPr>
          <a:xfrm>
            <a:off x="6637582" y="1443378"/>
            <a:ext cx="4734117" cy="5137293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v-SE" dirty="0">
              <a:latin typeface="Awesome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AA85FD-62AB-44D5-9106-359AC85F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171" y="2456824"/>
            <a:ext cx="5348096" cy="37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3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CE919C6B-3A66-4D45-900E-7C7C7DC2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97" y="1343984"/>
            <a:ext cx="10938536" cy="5137293"/>
          </a:xfrm>
        </p:spPr>
        <p:txBody>
          <a:bodyPr numCol="1"/>
          <a:lstStyle/>
          <a:p>
            <a:pPr marL="0" indent="0">
              <a:buNone/>
            </a:pPr>
            <a:r>
              <a:rPr lang="sv-SE" sz="4000" b="1" dirty="0">
                <a:latin typeface="Awesome"/>
              </a:rPr>
              <a:t>Server Side Rendering at Runtime</a:t>
            </a:r>
          </a:p>
          <a:p>
            <a:pPr marL="0" indent="0">
              <a:buNone/>
            </a:pPr>
            <a:r>
              <a:rPr lang="sv-SE" sz="1800" b="1" dirty="0">
                <a:latin typeface="Awesome"/>
              </a:rPr>
              <a:t>Exempel: NextJS/NuxtJS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BE82181-1C3A-6548-A3CD-C56314A5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61" y="286967"/>
            <a:ext cx="8754278" cy="1057017"/>
          </a:xfrm>
        </p:spPr>
        <p:txBody>
          <a:bodyPr/>
          <a:lstStyle/>
          <a:p>
            <a: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Web Performance 101:</a:t>
            </a:r>
            <a:br>
              <a:rPr kumimoji="0" lang="en-US" altLang="en-SE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</a:br>
            <a:r>
              <a:rPr kumimoji="0" lang="en-US" altLang="en-S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wesome"/>
                <a:cs typeface="Segoe UI" panose="020B0502040204020203" pitchFamily="34" charset="0"/>
              </a:rPr>
              <a:t>2.2 </a:t>
            </a:r>
            <a:r>
              <a:rPr lang="en-US" altLang="en-SE" sz="1800" i="0" dirty="0">
                <a:latin typeface="Awesome"/>
                <a:cs typeface="Segoe UI" panose="020B0502040204020203" pitchFamily="34" charset="0"/>
              </a:rPr>
              <a:t>SSG &amp; SSR</a:t>
            </a:r>
            <a:endParaRPr lang="sv-SE" i="0" dirty="0"/>
          </a:p>
        </p:txBody>
      </p:sp>
      <p:sp>
        <p:nvSpPr>
          <p:cNvPr id="4" name="Platshållare för innehåll 6">
            <a:extLst>
              <a:ext uri="{FF2B5EF4-FFF2-40B4-BE49-F238E27FC236}">
                <a16:creationId xmlns:a16="http://schemas.microsoft.com/office/drawing/2014/main" id="{76924B42-0B67-4DB5-998C-DA7A314413C4}"/>
              </a:ext>
            </a:extLst>
          </p:cNvPr>
          <p:cNvSpPr txBox="1">
            <a:spLocks/>
          </p:cNvSpPr>
          <p:nvPr/>
        </p:nvSpPr>
        <p:spPr>
          <a:xfrm>
            <a:off x="6637582" y="1443378"/>
            <a:ext cx="4734117" cy="5137293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v-SE" dirty="0">
              <a:latin typeface="Awesom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7F782-2E6F-4F78-9928-E49212FE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21" y="2270182"/>
            <a:ext cx="5487199" cy="39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50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ent grey">
  <a:themeElements>
    <a:clrScheme name="Digitalent 1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B6C7BD"/>
      </a:accent1>
      <a:accent2>
        <a:srgbClr val="F3BCA1"/>
      </a:accent2>
      <a:accent3>
        <a:srgbClr val="F5EAE8"/>
      </a:accent3>
      <a:accent4>
        <a:srgbClr val="E8EEE9"/>
      </a:accent4>
      <a:accent5>
        <a:srgbClr val="E7E7E7"/>
      </a:accent5>
      <a:accent6>
        <a:srgbClr val="FFFFFF"/>
      </a:accent6>
      <a:hlink>
        <a:srgbClr val="F3BBA0"/>
      </a:hlink>
      <a:folHlink>
        <a:srgbClr val="EAAD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41176"/>
          </a:srgb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1" u="none" strike="noStrike" cap="all" spc="0" normalizeH="0" baseline="0" dirty="0">
            <a:ln>
              <a:noFill/>
            </a:ln>
            <a:solidFill>
              <a:srgbClr val="FB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</a:objectDefaults>
  <a:extraClrSchemeLst/>
  <a:extLst>
    <a:ext uri="{05A4C25C-085E-4340-85A3-A5531E510DB2}">
      <thm15:themeFamily xmlns:thm15="http://schemas.microsoft.com/office/thememl/2012/main" name="Presentation50" id="{BE55B56F-94F4-234C-AA20-2160FBF2864F}" vid="{6D0DFB26-A75C-C84F-88C6-680A5918EC67}"/>
    </a:ext>
  </a:extLst>
</a:theme>
</file>

<file path=ppt/theme/theme10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alent green">
  <a:themeElements>
    <a:clrScheme name="Digitalent 1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B6C7BD"/>
      </a:accent1>
      <a:accent2>
        <a:srgbClr val="F3BCA1"/>
      </a:accent2>
      <a:accent3>
        <a:srgbClr val="F5EAE8"/>
      </a:accent3>
      <a:accent4>
        <a:srgbClr val="E8EEE9"/>
      </a:accent4>
      <a:accent5>
        <a:srgbClr val="E7E7E7"/>
      </a:accent5>
      <a:accent6>
        <a:srgbClr val="FFFFFF"/>
      </a:accent6>
      <a:hlink>
        <a:srgbClr val="F3BBA0"/>
      </a:hlink>
      <a:folHlink>
        <a:srgbClr val="EAAD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41176"/>
          </a:srgb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1" u="none" strike="noStrike" cap="all" spc="0" normalizeH="0" baseline="0" dirty="0">
            <a:ln>
              <a:noFill/>
            </a:ln>
            <a:solidFill>
              <a:srgbClr val="FB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</a:objectDefaults>
  <a:extraClrSchemeLst/>
  <a:extLst>
    <a:ext uri="{05A4C25C-085E-4340-85A3-A5531E510DB2}">
      <thm15:themeFamily xmlns:thm15="http://schemas.microsoft.com/office/thememl/2012/main" name="Presentation50" id="{BE55B56F-94F4-234C-AA20-2160FBF2864F}" vid="{AA3AB7DE-A24A-B545-98E0-6D1F0ACFD083}"/>
    </a:ext>
  </a:extLst>
</a:theme>
</file>

<file path=ppt/theme/theme3.xml><?xml version="1.0" encoding="utf-8"?>
<a:theme xmlns:a="http://schemas.openxmlformats.org/drawingml/2006/main" name="Digitalent pink">
  <a:themeElements>
    <a:clrScheme name="Digitalent 1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B6C7BD"/>
      </a:accent1>
      <a:accent2>
        <a:srgbClr val="F3BCA1"/>
      </a:accent2>
      <a:accent3>
        <a:srgbClr val="F5EAE8"/>
      </a:accent3>
      <a:accent4>
        <a:srgbClr val="E8EEE9"/>
      </a:accent4>
      <a:accent5>
        <a:srgbClr val="E7E7E7"/>
      </a:accent5>
      <a:accent6>
        <a:srgbClr val="FFFFFF"/>
      </a:accent6>
      <a:hlink>
        <a:srgbClr val="F3BBA0"/>
      </a:hlink>
      <a:folHlink>
        <a:srgbClr val="EAAD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41176"/>
          </a:srgb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1" u="none" strike="noStrike" cap="all" spc="0" normalizeH="0" baseline="0" dirty="0">
            <a:ln>
              <a:noFill/>
            </a:ln>
            <a:solidFill>
              <a:srgbClr val="FB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</a:objectDefaults>
  <a:extraClrSchemeLst/>
  <a:extLst>
    <a:ext uri="{05A4C25C-085E-4340-85A3-A5531E510DB2}">
      <thm15:themeFamily xmlns:thm15="http://schemas.microsoft.com/office/thememl/2012/main" name="Presentation50" id="{BE55B56F-94F4-234C-AA20-2160FBF2864F}" vid="{5367CB98-46F1-CF48-8D96-939E97BF8ED4}"/>
    </a:ext>
  </a:extLst>
</a:theme>
</file>

<file path=ppt/theme/theme4.xml><?xml version="1.0" encoding="utf-8"?>
<a:theme xmlns:a="http://schemas.openxmlformats.org/drawingml/2006/main" name="Background imag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F277703D-0DE2-654B-94CD-9813B24073B1}"/>
    </a:ext>
  </a:extLst>
</a:theme>
</file>

<file path=ppt/theme/theme5.xml><?xml version="1.0" encoding="utf-8"?>
<a:theme xmlns:a="http://schemas.openxmlformats.org/drawingml/2006/main" name="Background im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6DE78599-DCA7-0347-A8E9-21A2A192C567}"/>
    </a:ext>
  </a:extLst>
</a:theme>
</file>

<file path=ppt/theme/theme6.xml><?xml version="1.0" encoding="utf-8"?>
<a:theme xmlns:a="http://schemas.openxmlformats.org/drawingml/2006/main" name="Background imag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E386BE37-B46C-A849-8A13-EA9698E67B74}"/>
    </a:ext>
  </a:extLst>
</a:theme>
</file>

<file path=ppt/theme/theme7.xml><?xml version="1.0" encoding="utf-8"?>
<a:theme xmlns:a="http://schemas.openxmlformats.org/drawingml/2006/main" name="Background im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FD9C73C5-B52C-2D41-B3A0-6CAD1780769F}"/>
    </a:ext>
  </a:extLst>
</a:theme>
</file>

<file path=ppt/theme/theme8.xml><?xml version="1.0" encoding="utf-8"?>
<a:theme xmlns:a="http://schemas.openxmlformats.org/drawingml/2006/main" name="Background imag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0B5DD2BD-EBE7-AF44-A071-11E3673F318C}"/>
    </a:ext>
  </a:extLst>
</a:theme>
</file>

<file path=ppt/theme/theme9.xml><?xml version="1.0" encoding="utf-8"?>
<a:theme xmlns:a="http://schemas.openxmlformats.org/drawingml/2006/main" name="Background imag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0" id="{BE55B56F-94F4-234C-AA20-2160FBF2864F}" vid="{E98F8C22-E6BB-794D-88B5-656BCB36C22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B0FBD2C435074EA23149A983CEABEC" ma:contentTypeVersion="12" ma:contentTypeDescription="Create a new document." ma:contentTypeScope="" ma:versionID="f65a9c58922154a76845c3173bd1a245">
  <xsd:schema xmlns:xsd="http://www.w3.org/2001/XMLSchema" xmlns:xs="http://www.w3.org/2001/XMLSchema" xmlns:p="http://schemas.microsoft.com/office/2006/metadata/properties" xmlns:ns2="5a86d9e6-8bfb-4267-8343-586099b7a39d" xmlns:ns3="bced63ab-0d56-4378-a971-54a79b11ec7a" targetNamespace="http://schemas.microsoft.com/office/2006/metadata/properties" ma:root="true" ma:fieldsID="e944b192455df1452acc660d34a5f44c" ns2:_="" ns3:_="">
    <xsd:import namespace="5a86d9e6-8bfb-4267-8343-586099b7a39d"/>
    <xsd:import namespace="bced63ab-0d56-4378-a971-54a79b11ec7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6d9e6-8bfb-4267-8343-586099b7a39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ed63ab-0d56-4378-a971-54a79b11ec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559F4-7950-4205-9BDA-7C1BAF403F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1ECF9B3-1AF3-44E6-AF58-602DFCDB1B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B633F5-DCD8-4CB3-9D52-91B8BC4AB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86d9e6-8bfb-4267-8343-586099b7a39d"/>
    <ds:schemaRef ds:uri="bced63ab-0d56-4378-a971-54a79b11ec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Digitalent grey</Template>
  <TotalTime>978</TotalTime>
  <Words>2428</Words>
  <Application>Microsoft Office PowerPoint</Application>
  <PresentationFormat>Widescreen</PresentationFormat>
  <Paragraphs>476</Paragraphs>
  <Slides>55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Avenir Next</vt:lpstr>
      <vt:lpstr>Awesome</vt:lpstr>
      <vt:lpstr>Calibri</vt:lpstr>
      <vt:lpstr>Arial</vt:lpstr>
      <vt:lpstr>Avenir Next Heavy</vt:lpstr>
      <vt:lpstr>fell</vt:lpstr>
      <vt:lpstr>Segoe UI</vt:lpstr>
      <vt:lpstr>SFMono-Regular</vt:lpstr>
      <vt:lpstr>Digitalent grey</vt:lpstr>
      <vt:lpstr>Digitalent green</vt:lpstr>
      <vt:lpstr>Digitalent pink</vt:lpstr>
      <vt:lpstr>Background image 1</vt:lpstr>
      <vt:lpstr>Background image 2</vt:lpstr>
      <vt:lpstr>Background image 3</vt:lpstr>
      <vt:lpstr>Background image 4</vt:lpstr>
      <vt:lpstr>Background image 5</vt:lpstr>
      <vt:lpstr>Background image 6</vt:lpstr>
      <vt:lpstr>Web Performance</vt:lpstr>
      <vt:lpstr>PowerPoint Presentation</vt:lpstr>
      <vt:lpstr>Mål med dagen</vt:lpstr>
      <vt:lpstr>PowerPoint Presentation</vt:lpstr>
      <vt:lpstr>47% of customers expect the website to load in less than 2 secs.  64% of smartphone users expect pages to load in less than 4 secs.  79% of customers who report dissatisfaction over website performance are less likely to buy from the website.</vt:lpstr>
      <vt:lpstr>Web Performance 101: 1.2 Google’s monopol</vt:lpstr>
      <vt:lpstr>Web Performance 101: 2.1  Modern web, JavaScript och GoogleBot</vt:lpstr>
      <vt:lpstr>Web Performance 101: 2.2 SSG &amp; SSR</vt:lpstr>
      <vt:lpstr>Web Performance 101: 2.2 SSG &amp; SSR</vt:lpstr>
      <vt:lpstr>Web Performance 101: 2.2 SSG &amp; SSR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3.1 Metrics</vt:lpstr>
      <vt:lpstr>Web Performance 101: 3.3 / 3.4 Dev-Tools (Lighthouse och coverage tabben)</vt:lpstr>
      <vt:lpstr>Web Performance 101: 4. Installera labbmiljö   https://github.com/johancederlof/doggocrew  1. Klona ned eller spara som zip 2. kör npm i 3. kör npm start och besök http://localhost:3000</vt:lpstr>
      <vt:lpstr>PAUS</vt:lpstr>
      <vt:lpstr>Performance Optimization: 1.1 Assets - Bilder</vt:lpstr>
      <vt:lpstr>Performance Optimization: 1.1 Assets - Bilder</vt:lpstr>
      <vt:lpstr>Performance Optimization: 1.1 Assets - Bilder</vt:lpstr>
      <vt:lpstr>Performance Optimization: 1.1 Assets - Bilder</vt:lpstr>
      <vt:lpstr>Performance Optimization: 1.1 Assets - Bilder</vt:lpstr>
      <vt:lpstr>Performance Optimization: 1.1 Assets - Bilder</vt:lpstr>
      <vt:lpstr>Performance Optimization: 1.1 Assets - Bilder</vt:lpstr>
      <vt:lpstr>Performance Optimization: 1.2 Assets - Fonter</vt:lpstr>
      <vt:lpstr>Performance Optimization: 1.2 Assets - Fonter</vt:lpstr>
      <vt:lpstr>Performance Optimization: 1.2 Assets - Fonter</vt:lpstr>
      <vt:lpstr>Performance Optimization: 1.2 Assets - Fonter</vt:lpstr>
      <vt:lpstr>Performance Optimization: 2.1 Labb – Eget arbete</vt:lpstr>
      <vt:lpstr>Performance Optimization: 2.2 Labb – Findings och diskussion</vt:lpstr>
      <vt:lpstr>PAUS</vt:lpstr>
      <vt:lpstr>Performance Optimization: 2.1 Assets – Critical rendering path</vt:lpstr>
      <vt:lpstr>Performance Optimization: 2.1 Assets – Critical rendering path</vt:lpstr>
      <vt:lpstr>Performance Optimization: 2.2 Assets – CSS</vt:lpstr>
      <vt:lpstr>Performance Optimization: 2.2 Assets – CSS</vt:lpstr>
      <vt:lpstr>Performance Optimization: 2.2 Assets – CSS</vt:lpstr>
      <vt:lpstr>Performance Optimization: 2.2 Assets – CSS</vt:lpstr>
      <vt:lpstr>Performance Optimization: 2.3 Assets – JavaScript</vt:lpstr>
      <vt:lpstr>Performance Optimization: 2.2 Assets – JavaScript</vt:lpstr>
      <vt:lpstr>Performance Optimization: 2.2 Assets – JavaScript</vt:lpstr>
      <vt:lpstr>Performance Optimization: 2.2 Assets – JavaScript</vt:lpstr>
      <vt:lpstr>Performance Optimization: 2.2 Assets – JavaScript</vt:lpstr>
      <vt:lpstr>Performance Optimization: 2.2 Labb – Eget arbete</vt:lpstr>
      <vt:lpstr>Performance Optimization: 2.2 Labb – Findings och diskussion</vt:lpstr>
      <vt:lpstr>PAUS</vt:lpstr>
      <vt:lpstr>Moving forward 3.1 Performance Budgets</vt:lpstr>
      <vt:lpstr>Moving forward 3.2 Service Workers</vt:lpstr>
      <vt:lpstr>Moving forward 3.3 Progressive Web App</vt:lpstr>
      <vt:lpstr>CHECKOUT!</vt:lpstr>
      <vt:lpstr>Tack!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Jonas Lundmark</dc:creator>
  <cp:lastModifiedBy>Johan Cederlöf</cp:lastModifiedBy>
  <cp:revision>248</cp:revision>
  <dcterms:created xsi:type="dcterms:W3CDTF">2021-05-03T13:28:26Z</dcterms:created>
  <dcterms:modified xsi:type="dcterms:W3CDTF">2021-05-07T11:18:21Z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0x010100AEB0FBD2C435074EA23149A983CEABEC</vt:lpwstr>
  </property>
</Properties>
</file>